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54" r:id="rId3"/>
  </p:sldMasterIdLst>
  <p:notesMasterIdLst>
    <p:notesMasterId r:id="rId44"/>
  </p:notesMasterIdLst>
  <p:sldIdLst>
    <p:sldId id="256" r:id="rId4"/>
    <p:sldId id="263" r:id="rId5"/>
    <p:sldId id="260" r:id="rId6"/>
    <p:sldId id="264" r:id="rId7"/>
    <p:sldId id="265" r:id="rId8"/>
    <p:sldId id="272" r:id="rId9"/>
    <p:sldId id="306" r:id="rId10"/>
    <p:sldId id="266" r:id="rId11"/>
    <p:sldId id="267" r:id="rId12"/>
    <p:sldId id="307" r:id="rId13"/>
    <p:sldId id="311" r:id="rId14"/>
    <p:sldId id="310" r:id="rId15"/>
    <p:sldId id="309" r:id="rId16"/>
    <p:sldId id="305" r:id="rId17"/>
    <p:sldId id="301" r:id="rId18"/>
    <p:sldId id="314" r:id="rId19"/>
    <p:sldId id="315" r:id="rId20"/>
    <p:sldId id="269" r:id="rId21"/>
    <p:sldId id="270" r:id="rId22"/>
    <p:sldId id="271" r:id="rId23"/>
    <p:sldId id="276" r:id="rId24"/>
    <p:sldId id="275" r:id="rId25"/>
    <p:sldId id="277" r:id="rId26"/>
    <p:sldId id="279" r:id="rId27"/>
    <p:sldId id="280" r:id="rId28"/>
    <p:sldId id="282" r:id="rId29"/>
    <p:sldId id="284" r:id="rId30"/>
    <p:sldId id="285" r:id="rId31"/>
    <p:sldId id="297" r:id="rId32"/>
    <p:sldId id="286" r:id="rId33"/>
    <p:sldId id="316" r:id="rId34"/>
    <p:sldId id="319" r:id="rId35"/>
    <p:sldId id="317" r:id="rId36"/>
    <p:sldId id="318" r:id="rId37"/>
    <p:sldId id="295" r:id="rId38"/>
    <p:sldId id="296" r:id="rId39"/>
    <p:sldId id="288" r:id="rId40"/>
    <p:sldId id="290" r:id="rId41"/>
    <p:sldId id="289" r:id="rId42"/>
    <p:sldId id="299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Poppins" pitchFamily="2" charset="77"/>
      <p:regular r:id="rId49"/>
      <p:bold r:id="rId50"/>
      <p:italic r:id="rId51"/>
      <p:boldItalic r:id="rId52"/>
    </p:embeddedFont>
    <p:embeddedFont>
      <p:font typeface="Roboto Mono" pitchFamily="49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7D1y1ecK2liFCXrf4ZokH643l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27A2F5-67CB-489A-B4B5-2F59A92F173C}">
  <a:tblStyle styleId="{BF27A2F5-67CB-489A-B4B5-2F59A92F173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4718"/>
  </p:normalViewPr>
  <p:slideViewPr>
    <p:cSldViewPr snapToGrid="0">
      <p:cViewPr varScale="1">
        <p:scale>
          <a:sx n="113" d="100"/>
          <a:sy n="113" d="100"/>
        </p:scale>
        <p:origin x="184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5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7e3e892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7e3e892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But we’ll cover the steps that will prepare your data for these methods!</a:t>
            </a:r>
            <a:endParaRPr dirty="0"/>
          </a:p>
        </p:txBody>
      </p:sp>
      <p:sp>
        <p:nvSpPr>
          <p:cNvPr id="430" name="Google Shape;430;g127e3e8922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648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Seurat </a:t>
            </a:r>
            <a:r>
              <a:rPr lang="en-US" dirty="0" err="1"/>
              <a:t>websitehttps</a:t>
            </a:r>
            <a:r>
              <a:rPr lang="en-US" dirty="0"/>
              <a:t>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357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Refer to as needed</a:t>
            </a:r>
            <a:endParaRPr dirty="0"/>
          </a:p>
        </p:txBody>
      </p:sp>
      <p:sp>
        <p:nvSpPr>
          <p:cNvPr id="195" name="Google Shape;19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01" name="Google Shape;20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7bc4b29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7bc4b29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27bc4b295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a36b7e1a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a36b7e1a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2a36b7e1a1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ACTIVITY: How many Genes?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01" name="Google Shape;30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a36b7e1a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a36b7e1a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2a36b7e1a1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Talk about Variable Genes: ZNF621, - not IL6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FIND variable genes</a:t>
            </a:r>
            <a:endParaRPr/>
          </a:p>
        </p:txBody>
      </p:sp>
      <p:sp>
        <p:nvSpPr>
          <p:cNvPr id="350" name="Google Shape;35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Never really look at this directly.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Input for UMAP,  clustering (some tools ask for k nearest neighbours?.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This is why you get cells away from their cluster in UMAP</a:t>
            </a:r>
            <a:endParaRPr/>
          </a:p>
        </p:txBody>
      </p:sp>
      <p:sp>
        <p:nvSpPr>
          <p:cNvPr id="359" name="Google Shape;3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Its never this tidy.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What is Yellow? Check its genes.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Might not need this slide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19" name="Google Shape;51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9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991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496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667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79" name="Google Shape;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Need annotated data for these!  Hmmm. Demo cellXgene desktop (even though its not galaxy yet) would round it off nicel - might work. </a:t>
            </a:r>
            <a:endParaRPr/>
          </a:p>
        </p:txBody>
      </p:sp>
      <p:sp>
        <p:nvSpPr>
          <p:cNvPr id="422" name="Google Shape;42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7e3e892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7e3e892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27e3e8922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65" name="Google Shape;565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4" name="Google Shape;11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Relative routine.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Dependant on the technology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Counts matricies often available on GEO…. let someone else do the work!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 going into any more detail than this -   its own process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8" name="Google Shape;1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58" name="Google Shape;15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65" name="Google Shape;16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too much!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872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1470847" y="4253643"/>
            <a:ext cx="4625152" cy="57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title"/>
          </p:nvPr>
        </p:nvSpPr>
        <p:spPr>
          <a:xfrm>
            <a:off x="1470847" y="2678950"/>
            <a:ext cx="4625153" cy="126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" name="Google Shape;13;p41"/>
          <p:cNvCxnSpPr/>
          <p:nvPr/>
        </p:nvCxnSpPr>
        <p:spPr>
          <a:xfrm>
            <a:off x="1470846" y="4098087"/>
            <a:ext cx="1548391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Google Shape;14;p41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921" y="763935"/>
            <a:ext cx="4320315" cy="160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-606357"/>
            <a:ext cx="9720000" cy="9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9"/>
          <p:cNvSpPr txBox="1">
            <a:spLocks noGrp="1"/>
          </p:cNvSpPr>
          <p:nvPr>
            <p:ph type="body" idx="1"/>
          </p:nvPr>
        </p:nvSpPr>
        <p:spPr>
          <a:xfrm>
            <a:off x="1470847" y="4253643"/>
            <a:ext cx="4625152" cy="57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title"/>
          </p:nvPr>
        </p:nvSpPr>
        <p:spPr>
          <a:xfrm>
            <a:off x="1470847" y="2678950"/>
            <a:ext cx="4625153" cy="126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" name="Google Shape;19;p49"/>
          <p:cNvCxnSpPr/>
          <p:nvPr/>
        </p:nvCxnSpPr>
        <p:spPr>
          <a:xfrm>
            <a:off x="1470846" y="4098087"/>
            <a:ext cx="1548391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" name="Google Shape;2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921" y="893031"/>
            <a:ext cx="4320315" cy="134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999" y="-606357"/>
            <a:ext cx="9720000" cy="9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/>
          <p:nvPr/>
        </p:nvSpPr>
        <p:spPr>
          <a:xfrm>
            <a:off x="-48683" y="0"/>
            <a:ext cx="864000" cy="68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3"/>
          <p:cNvSpPr txBox="1"/>
          <p:nvPr/>
        </p:nvSpPr>
        <p:spPr>
          <a:xfrm>
            <a:off x="-4319287" y="2068993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3600" b="1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  <a:defRPr>
                <a:solidFill>
                  <a:srgbClr val="404040"/>
                </a:solidFill>
              </a:defRPr>
            </a:lvl1pPr>
            <a:lvl2pPr marL="914400" lvl="1" indent="-3619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404040"/>
              </a:buClr>
              <a:buSzPts val="2100"/>
              <a:buChar char="–"/>
              <a:defRPr>
                <a:solidFill>
                  <a:srgbClr val="404040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>
                <a:solidFill>
                  <a:srgbClr val="404040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Char char="–"/>
              <a:defRPr>
                <a:solidFill>
                  <a:srgbClr val="404040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Char char="»"/>
              <a:defRPr>
                <a:solidFill>
                  <a:srgbClr val="404040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769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3600" b="1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  <a:defRPr>
                <a:solidFill>
                  <a:srgbClr val="404040"/>
                </a:solidFill>
              </a:defRPr>
            </a:lvl1pPr>
            <a:lvl2pPr marL="914400" lvl="1" indent="-3619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404040"/>
              </a:buClr>
              <a:buSzPts val="2100"/>
              <a:buChar char="–"/>
              <a:defRPr>
                <a:solidFill>
                  <a:srgbClr val="404040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>
                <a:solidFill>
                  <a:srgbClr val="404040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Char char="–"/>
              <a:defRPr>
                <a:solidFill>
                  <a:srgbClr val="404040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Char char="»"/>
              <a:defRPr>
                <a:solidFill>
                  <a:srgbClr val="404040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360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2"/>
          <p:cNvSpPr txBox="1">
            <a:spLocks noGrp="1"/>
          </p:cNvSpPr>
          <p:nvPr>
            <p:ph type="body" idx="1"/>
          </p:nvPr>
        </p:nvSpPr>
        <p:spPr>
          <a:xfrm>
            <a:off x="664600" y="1629587"/>
            <a:ext cx="10862800" cy="482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title"/>
          </p:nvPr>
        </p:nvSpPr>
        <p:spPr>
          <a:xfrm>
            <a:off x="0" y="18864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2700" b="1" i="0" u="none" strike="noStrike" cap="none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2"/>
          <p:cNvSpPr txBox="1"/>
          <p:nvPr/>
        </p:nvSpPr>
        <p:spPr>
          <a:xfrm>
            <a:off x="10513120" y="6453336"/>
            <a:ext cx="1440800" cy="3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67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42" descr="A picture containing dark, sign, light&#10;&#10;Description automatically generated"/>
          <p:cNvPicPr preferRelativeResize="0"/>
          <p:nvPr/>
        </p:nvPicPr>
        <p:blipFill rotWithShape="1">
          <a:blip r:embed="rId4">
            <a:alphaModFix amt="5000"/>
          </a:blip>
          <a:srcRect t="4455" r="37617" b="15048"/>
          <a:stretch/>
        </p:blipFill>
        <p:spPr>
          <a:xfrm>
            <a:off x="6416448" y="0"/>
            <a:ext cx="57755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2"/>
          <p:cNvSpPr/>
          <p:nvPr/>
        </p:nvSpPr>
        <p:spPr>
          <a:xfrm>
            <a:off x="6957061" y="1"/>
            <a:ext cx="5234940" cy="2125980"/>
          </a:xfrm>
          <a:prstGeom prst="rect">
            <a:avLst/>
          </a:prstGeom>
          <a:gradFill>
            <a:gsLst>
              <a:gs pos="0">
                <a:schemeClr val="lt1"/>
              </a:gs>
              <a:gs pos="1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2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6652" y="62950"/>
            <a:ext cx="2095323" cy="7778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 txBox="1">
            <a:spLocks noGrp="1"/>
          </p:cNvSpPr>
          <p:nvPr>
            <p:ph type="body" idx="1"/>
          </p:nvPr>
        </p:nvSpPr>
        <p:spPr>
          <a:xfrm>
            <a:off x="664600" y="1629587"/>
            <a:ext cx="10862800" cy="482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title"/>
          </p:nvPr>
        </p:nvSpPr>
        <p:spPr>
          <a:xfrm>
            <a:off x="0" y="18864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2700" b="1" i="0" u="none" strike="noStrike" cap="none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44"/>
          <p:cNvSpPr txBox="1"/>
          <p:nvPr/>
        </p:nvSpPr>
        <p:spPr>
          <a:xfrm>
            <a:off x="10513120" y="6453336"/>
            <a:ext cx="1440800" cy="3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67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atijalab.org/seurat/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xgene.cziscience.com/e/9df60c57-fdf3-4e93-828e-fe9303f20438.cx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11480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body" idx="1"/>
          </p:nvPr>
        </p:nvSpPr>
        <p:spPr>
          <a:xfrm>
            <a:off x="1470847" y="4253643"/>
            <a:ext cx="4625152" cy="137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/>
              <a:t>22-23 August 2022</a:t>
            </a:r>
            <a:endParaRPr dirty="0"/>
          </a:p>
        </p:txBody>
      </p:sp>
      <p:sp>
        <p:nvSpPr>
          <p:cNvPr id="54" name="Google Shape;54;p1"/>
          <p:cNvSpPr txBox="1">
            <a:spLocks noGrp="1"/>
          </p:cNvSpPr>
          <p:nvPr>
            <p:ph type="title"/>
          </p:nvPr>
        </p:nvSpPr>
        <p:spPr>
          <a:xfrm>
            <a:off x="1470847" y="2190750"/>
            <a:ext cx="5448427" cy="18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</a:pPr>
            <a:r>
              <a:rPr lang="en-US" sz="3200" dirty="0"/>
              <a:t>Single Cell RNAseq Analysis in R with Seurat</a:t>
            </a:r>
            <a:endParaRPr sz="3200" dirty="0"/>
          </a:p>
        </p:txBody>
      </p:sp>
      <p:pic>
        <p:nvPicPr>
          <p:cNvPr id="55" name="Google Shape;55;p1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1406" y="772534"/>
            <a:ext cx="5410910" cy="168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0;p8">
            <a:extLst>
              <a:ext uri="{FF2B5EF4-FFF2-40B4-BE49-F238E27FC236}">
                <a16:creationId xmlns:a16="http://schemas.microsoft.com/office/drawing/2014/main" id="{633F000C-4492-758E-D6EC-22896DB0A795}"/>
              </a:ext>
            </a:extLst>
          </p:cNvPr>
          <p:cNvSpPr txBox="1"/>
          <p:nvPr/>
        </p:nvSpPr>
        <p:spPr>
          <a:xfrm>
            <a:off x="257908" y="2407138"/>
            <a:ext cx="5838092" cy="159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What we won’t cover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831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F72C-52BE-B761-6368-5A714522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0281D-7DDA-7BED-1523-460C740F1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There are a lot more involved analyses that often </a:t>
            </a:r>
          </a:p>
          <a:p>
            <a:pPr marL="76200" indent="0">
              <a:buNone/>
            </a:pPr>
            <a:r>
              <a:rPr lang="en-US" dirty="0"/>
              <a:t> More than just RNA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CITE-seq – protein assays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VDJ – Immune profiling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Spatial – 10X </a:t>
            </a:r>
            <a:r>
              <a:rPr lang="en-US" dirty="0" err="1"/>
              <a:t>visium</a:t>
            </a:r>
            <a:r>
              <a:rPr lang="en-US" dirty="0"/>
              <a:t>, </a:t>
            </a:r>
            <a:r>
              <a:rPr lang="en-US" dirty="0" err="1"/>
              <a:t>CosMX</a:t>
            </a:r>
            <a:r>
              <a:rPr lang="en-US" dirty="0"/>
              <a:t> </a:t>
            </a:r>
            <a:r>
              <a:rPr lang="en-US" dirty="0" err="1"/>
              <a:t>e.t.c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ATAC – chromatin accessibility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Variant analyses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Differences between different technologies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10X vs BD rhapsody vs </a:t>
            </a:r>
            <a:r>
              <a:rPr lang="en-US" dirty="0" err="1"/>
              <a:t>CosMX</a:t>
            </a:r>
            <a:r>
              <a:rPr lang="en-US" dirty="0"/>
              <a:t> vs ….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1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7e3e89228_0_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Downstream analyses</a:t>
            </a:r>
            <a:endParaRPr dirty="0"/>
          </a:p>
        </p:txBody>
      </p:sp>
      <p:sp>
        <p:nvSpPr>
          <p:cNvPr id="433" name="Google Shape;433;g127e3e89228_0_7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400" cy="499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AU" dirty="0"/>
              <a:t>Beyond the basics:</a:t>
            </a:r>
          </a:p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lang="en-AU" dirty="0"/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Developmental trajectories and RNA velocity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Batch correction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Interactive visualisations tools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Multimodal analyses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Multiple dataset integration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...</a:t>
            </a:r>
          </a:p>
          <a:p>
            <a:pPr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lang="en-AU" dirty="0"/>
          </a:p>
          <a:p>
            <a:pPr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AU" dirty="0"/>
              <a:t>We are happy to chat about these at the end though </a:t>
            </a:r>
            <a:r>
              <a:rPr lang="en-AU" dirty="0">
                <a:sym typeface="Wingdings" pitchFamily="2" charset="2"/>
              </a:rPr>
              <a:t></a:t>
            </a:r>
            <a:endParaRPr lang="en-AU" dirty="0"/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" name="Google Shape;126;p9">
            <a:extLst>
              <a:ext uri="{FF2B5EF4-FFF2-40B4-BE49-F238E27FC236}">
                <a16:creationId xmlns:a16="http://schemas.microsoft.com/office/drawing/2014/main" id="{8D4E8BD8-3604-0F16-FA7D-8C2361ECB12B}"/>
              </a:ext>
            </a:extLst>
          </p:cNvPr>
          <p:cNvSpPr/>
          <p:nvPr/>
        </p:nvSpPr>
        <p:spPr>
          <a:xfrm>
            <a:off x="9578687" y="5300892"/>
            <a:ext cx="2085300" cy="9643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More!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6F2B9C-C1E7-3105-A529-EFA6A89B72B4}"/>
              </a:ext>
            </a:extLst>
          </p:cNvPr>
          <p:cNvGrpSpPr/>
          <p:nvPr/>
        </p:nvGrpSpPr>
        <p:grpSpPr>
          <a:xfrm>
            <a:off x="7316333" y="1530842"/>
            <a:ext cx="4726483" cy="3347828"/>
            <a:chOff x="4984505" y="4245429"/>
            <a:chExt cx="3716397" cy="263237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BB3A27E-62C2-D98D-7F11-78F222781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505" y="4245429"/>
              <a:ext cx="3716397" cy="263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DCFFC-9E08-D30B-EB64-D497A524879B}"/>
                </a:ext>
              </a:extLst>
            </p:cNvPr>
            <p:cNvSpPr txBox="1"/>
            <p:nvPr/>
          </p:nvSpPr>
          <p:spPr>
            <a:xfrm>
              <a:off x="5356512" y="632050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scVelo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467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0;p8">
            <a:extLst>
              <a:ext uri="{FF2B5EF4-FFF2-40B4-BE49-F238E27FC236}">
                <a16:creationId xmlns:a16="http://schemas.microsoft.com/office/drawing/2014/main" id="{633F000C-4492-758E-D6EC-22896DB0A795}"/>
              </a:ext>
            </a:extLst>
          </p:cNvPr>
          <p:cNvSpPr txBox="1"/>
          <p:nvPr/>
        </p:nvSpPr>
        <p:spPr>
          <a:xfrm>
            <a:off x="257908" y="2407138"/>
            <a:ext cx="5838092" cy="159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Single cell Analysis Ecosystems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9122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D642FD-994B-799D-3463-D2BB868858F2}"/>
              </a:ext>
            </a:extLst>
          </p:cNvPr>
          <p:cNvSpPr txBox="1"/>
          <p:nvPr/>
        </p:nvSpPr>
        <p:spPr>
          <a:xfrm>
            <a:off x="616743" y="2682957"/>
            <a:ext cx="35192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480"/>
              </a:spcBef>
              <a:spcAft>
                <a:spcPts val="0"/>
              </a:spcAft>
            </a:pPr>
            <a:r>
              <a:rPr lang="en-AU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Bioconductor: R </a:t>
            </a:r>
            <a:r>
              <a:rPr lang="en-A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repository of many bioinformatics analysis packages. Single cell packages in Bioconductor make use of the </a:t>
            </a:r>
            <a:r>
              <a:rPr lang="en-AU" sz="1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singleCellExperiment</a:t>
            </a:r>
            <a:r>
              <a:rPr lang="en-AU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</a:t>
            </a:r>
            <a:endParaRPr lang="en-AU" sz="16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C18347-4373-34D9-C2AF-75AB73EF949C}"/>
              </a:ext>
            </a:extLst>
          </p:cNvPr>
          <p:cNvGrpSpPr/>
          <p:nvPr/>
        </p:nvGrpSpPr>
        <p:grpSpPr>
          <a:xfrm>
            <a:off x="557013" y="3807808"/>
            <a:ext cx="7311467" cy="2533136"/>
            <a:chOff x="713652" y="3093556"/>
            <a:chExt cx="7311467" cy="2533136"/>
          </a:xfrm>
        </p:grpSpPr>
        <p:sp>
          <p:nvSpPr>
            <p:cNvPr id="5" name="Google Shape;203;p17">
              <a:extLst>
                <a:ext uri="{FF2B5EF4-FFF2-40B4-BE49-F238E27FC236}">
                  <a16:creationId xmlns:a16="http://schemas.microsoft.com/office/drawing/2014/main" id="{E7C8C123-A7CC-AD6B-4CEE-5A167F57EE43}"/>
                </a:ext>
              </a:extLst>
            </p:cNvPr>
            <p:cNvSpPr/>
            <p:nvPr/>
          </p:nvSpPr>
          <p:spPr>
            <a:xfrm>
              <a:off x="713652" y="3093556"/>
              <a:ext cx="3519295" cy="253313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04;p17">
              <a:extLst>
                <a:ext uri="{FF2B5EF4-FFF2-40B4-BE49-F238E27FC236}">
                  <a16:creationId xmlns:a16="http://schemas.microsoft.com/office/drawing/2014/main" id="{02771115-CC33-469B-8B8C-04813A68A831}"/>
                </a:ext>
              </a:extLst>
            </p:cNvPr>
            <p:cNvSpPr txBox="1"/>
            <p:nvPr/>
          </p:nvSpPr>
          <p:spPr>
            <a:xfrm>
              <a:off x="1471806" y="3135535"/>
              <a:ext cx="1915297" cy="3077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SingleCellExperiment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05;p17">
              <a:extLst>
                <a:ext uri="{FF2B5EF4-FFF2-40B4-BE49-F238E27FC236}">
                  <a16:creationId xmlns:a16="http://schemas.microsoft.com/office/drawing/2014/main" id="{68439E1C-BE14-C682-DD07-7318A81FC4E4}"/>
                </a:ext>
              </a:extLst>
            </p:cNvPr>
            <p:cNvSpPr/>
            <p:nvPr/>
          </p:nvSpPr>
          <p:spPr>
            <a:xfrm>
              <a:off x="1515650" y="3160819"/>
              <a:ext cx="1827610" cy="307777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06;p17">
              <a:extLst>
                <a:ext uri="{FF2B5EF4-FFF2-40B4-BE49-F238E27FC236}">
                  <a16:creationId xmlns:a16="http://schemas.microsoft.com/office/drawing/2014/main" id="{C868FF10-C38A-CD4A-9391-6E2CC2948275}"/>
                </a:ext>
              </a:extLst>
            </p:cNvPr>
            <p:cNvSpPr txBox="1"/>
            <p:nvPr/>
          </p:nvSpPr>
          <p:spPr>
            <a:xfrm>
              <a:off x="862907" y="3463698"/>
              <a:ext cx="6527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Scran</a:t>
              </a:r>
              <a:endParaRPr/>
            </a:p>
          </p:txBody>
        </p:sp>
        <p:sp>
          <p:nvSpPr>
            <p:cNvPr id="9" name="Google Shape;207;p17">
              <a:extLst>
                <a:ext uri="{FF2B5EF4-FFF2-40B4-BE49-F238E27FC236}">
                  <a16:creationId xmlns:a16="http://schemas.microsoft.com/office/drawing/2014/main" id="{1D4DF7B2-F801-F30F-B187-4675EEA0C160}"/>
                </a:ext>
              </a:extLst>
            </p:cNvPr>
            <p:cNvSpPr txBox="1"/>
            <p:nvPr/>
          </p:nvSpPr>
          <p:spPr>
            <a:xfrm>
              <a:off x="857201" y="3824298"/>
              <a:ext cx="7024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08;p17">
              <a:extLst>
                <a:ext uri="{FF2B5EF4-FFF2-40B4-BE49-F238E27FC236}">
                  <a16:creationId xmlns:a16="http://schemas.microsoft.com/office/drawing/2014/main" id="{520A5D5A-D19D-4214-AC34-570D47F163DC}"/>
                </a:ext>
              </a:extLst>
            </p:cNvPr>
            <p:cNvSpPr txBox="1"/>
            <p:nvPr/>
          </p:nvSpPr>
          <p:spPr>
            <a:xfrm>
              <a:off x="2768984" y="3850987"/>
              <a:ext cx="702436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Cicero</a:t>
              </a:r>
              <a:endParaRPr/>
            </a:p>
          </p:txBody>
        </p:sp>
        <p:sp>
          <p:nvSpPr>
            <p:cNvPr id="11" name="Google Shape;209;p17">
              <a:extLst>
                <a:ext uri="{FF2B5EF4-FFF2-40B4-BE49-F238E27FC236}">
                  <a16:creationId xmlns:a16="http://schemas.microsoft.com/office/drawing/2014/main" id="{B26D9BA5-6481-4726-B00A-9588FAA4C7C7}"/>
                </a:ext>
              </a:extLst>
            </p:cNvPr>
            <p:cNvSpPr txBox="1"/>
            <p:nvPr/>
          </p:nvSpPr>
          <p:spPr>
            <a:xfrm>
              <a:off x="3178396" y="3580232"/>
              <a:ext cx="9220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Slingshot</a:t>
              </a:r>
              <a:endParaRPr/>
            </a:p>
          </p:txBody>
        </p:sp>
        <p:sp>
          <p:nvSpPr>
            <p:cNvPr id="12" name="Google Shape;210;p17">
              <a:extLst>
                <a:ext uri="{FF2B5EF4-FFF2-40B4-BE49-F238E27FC236}">
                  <a16:creationId xmlns:a16="http://schemas.microsoft.com/office/drawing/2014/main" id="{615A44CD-253A-3029-46DF-54B04E7999BC}"/>
                </a:ext>
              </a:extLst>
            </p:cNvPr>
            <p:cNvSpPr txBox="1"/>
            <p:nvPr/>
          </p:nvSpPr>
          <p:spPr>
            <a:xfrm>
              <a:off x="1612585" y="3561971"/>
              <a:ext cx="920445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batchelor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1;p17">
              <a:extLst>
                <a:ext uri="{FF2B5EF4-FFF2-40B4-BE49-F238E27FC236}">
                  <a16:creationId xmlns:a16="http://schemas.microsoft.com/office/drawing/2014/main" id="{BFDA4470-AB16-5443-35CD-E130331CA8AE}"/>
                </a:ext>
              </a:extLst>
            </p:cNvPr>
            <p:cNvSpPr txBox="1"/>
            <p:nvPr/>
          </p:nvSpPr>
          <p:spPr>
            <a:xfrm>
              <a:off x="1814528" y="4582099"/>
              <a:ext cx="835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BASiCS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2;p17">
              <a:extLst>
                <a:ext uri="{FF2B5EF4-FFF2-40B4-BE49-F238E27FC236}">
                  <a16:creationId xmlns:a16="http://schemas.microsoft.com/office/drawing/2014/main" id="{29012B88-7943-A671-7117-259F149F3361}"/>
                </a:ext>
              </a:extLst>
            </p:cNvPr>
            <p:cNvSpPr txBox="1"/>
            <p:nvPr/>
          </p:nvSpPr>
          <p:spPr>
            <a:xfrm>
              <a:off x="951578" y="4944267"/>
              <a:ext cx="1111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DropletUtils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;p17">
              <a:extLst>
                <a:ext uri="{FF2B5EF4-FFF2-40B4-BE49-F238E27FC236}">
                  <a16:creationId xmlns:a16="http://schemas.microsoft.com/office/drawing/2014/main" id="{5554160F-C3B7-479E-4E74-015BA04B4149}"/>
                </a:ext>
              </a:extLst>
            </p:cNvPr>
            <p:cNvSpPr txBox="1"/>
            <p:nvPr/>
          </p:nvSpPr>
          <p:spPr>
            <a:xfrm>
              <a:off x="952665" y="4181957"/>
              <a:ext cx="5854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iSEE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4;p17">
              <a:extLst>
                <a:ext uri="{FF2B5EF4-FFF2-40B4-BE49-F238E27FC236}">
                  <a16:creationId xmlns:a16="http://schemas.microsoft.com/office/drawing/2014/main" id="{1C2E060B-2C29-7E3F-09A4-528EB773077B}"/>
                </a:ext>
              </a:extLst>
            </p:cNvPr>
            <p:cNvSpPr txBox="1"/>
            <p:nvPr/>
          </p:nvSpPr>
          <p:spPr>
            <a:xfrm>
              <a:off x="2497077" y="3575751"/>
              <a:ext cx="683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MAST</a:t>
              </a:r>
              <a:endParaRPr/>
            </a:p>
          </p:txBody>
        </p:sp>
        <p:sp>
          <p:nvSpPr>
            <p:cNvPr id="17" name="Google Shape;215;p17">
              <a:extLst>
                <a:ext uri="{FF2B5EF4-FFF2-40B4-BE49-F238E27FC236}">
                  <a16:creationId xmlns:a16="http://schemas.microsoft.com/office/drawing/2014/main" id="{9223D2FC-996F-ADE0-627F-70B8765BEE1E}"/>
                </a:ext>
              </a:extLst>
            </p:cNvPr>
            <p:cNvSpPr txBox="1"/>
            <p:nvPr/>
          </p:nvSpPr>
          <p:spPr>
            <a:xfrm>
              <a:off x="1719987" y="3908637"/>
              <a:ext cx="8130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SingleR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6;p17">
              <a:extLst>
                <a:ext uri="{FF2B5EF4-FFF2-40B4-BE49-F238E27FC236}">
                  <a16:creationId xmlns:a16="http://schemas.microsoft.com/office/drawing/2014/main" id="{D5268DFB-424D-684C-3071-E87DAF529655}"/>
                </a:ext>
              </a:extLst>
            </p:cNvPr>
            <p:cNvSpPr txBox="1"/>
            <p:nvPr/>
          </p:nvSpPr>
          <p:spPr>
            <a:xfrm>
              <a:off x="871996" y="4551673"/>
              <a:ext cx="7841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SCATE</a:t>
              </a:r>
              <a:endParaRPr/>
            </a:p>
          </p:txBody>
        </p:sp>
        <p:sp>
          <p:nvSpPr>
            <p:cNvPr id="19" name="Google Shape;217;p17">
              <a:extLst>
                <a:ext uri="{FF2B5EF4-FFF2-40B4-BE49-F238E27FC236}">
                  <a16:creationId xmlns:a16="http://schemas.microsoft.com/office/drawing/2014/main" id="{9300AC5D-3B5D-592D-4E2C-F38C5F327052}"/>
                </a:ext>
              </a:extLst>
            </p:cNvPr>
            <p:cNvSpPr txBox="1"/>
            <p:nvPr/>
          </p:nvSpPr>
          <p:spPr>
            <a:xfrm>
              <a:off x="2717296" y="4233843"/>
              <a:ext cx="861133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Monocle</a:t>
              </a:r>
              <a:endParaRPr/>
            </a:p>
          </p:txBody>
        </p:sp>
        <p:sp>
          <p:nvSpPr>
            <p:cNvPr id="20" name="Google Shape;218;p17">
              <a:extLst>
                <a:ext uri="{FF2B5EF4-FFF2-40B4-BE49-F238E27FC236}">
                  <a16:creationId xmlns:a16="http://schemas.microsoft.com/office/drawing/2014/main" id="{4611F8A7-A010-6E86-E0B3-B67D3509F2D5}"/>
                </a:ext>
              </a:extLst>
            </p:cNvPr>
            <p:cNvSpPr txBox="1"/>
            <p:nvPr/>
          </p:nvSpPr>
          <p:spPr>
            <a:xfrm>
              <a:off x="2767340" y="4593438"/>
              <a:ext cx="761046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schex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9;p17">
              <a:extLst>
                <a:ext uri="{FF2B5EF4-FFF2-40B4-BE49-F238E27FC236}">
                  <a16:creationId xmlns:a16="http://schemas.microsoft.com/office/drawing/2014/main" id="{D25B2784-1698-DD62-0494-6A156B86018F}"/>
                </a:ext>
              </a:extLst>
            </p:cNvPr>
            <p:cNvSpPr txBox="1"/>
            <p:nvPr/>
          </p:nvSpPr>
          <p:spPr>
            <a:xfrm>
              <a:off x="2202137" y="4902353"/>
              <a:ext cx="11993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zellkonverter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0;p17">
              <a:extLst>
                <a:ext uri="{FF2B5EF4-FFF2-40B4-BE49-F238E27FC236}">
                  <a16:creationId xmlns:a16="http://schemas.microsoft.com/office/drawing/2014/main" id="{05852EA2-78B0-848D-B2F7-BB6B751E6154}"/>
                </a:ext>
              </a:extLst>
            </p:cNvPr>
            <p:cNvSpPr txBox="1"/>
            <p:nvPr/>
          </p:nvSpPr>
          <p:spPr>
            <a:xfrm>
              <a:off x="1712875" y="4228949"/>
              <a:ext cx="960519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chromVar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21;p17">
              <a:extLst>
                <a:ext uri="{FF2B5EF4-FFF2-40B4-BE49-F238E27FC236}">
                  <a16:creationId xmlns:a16="http://schemas.microsoft.com/office/drawing/2014/main" id="{49DDAADE-9424-BAC5-654D-2B80B45AC109}"/>
                </a:ext>
              </a:extLst>
            </p:cNvPr>
            <p:cNvSpPr/>
            <p:nvPr/>
          </p:nvSpPr>
          <p:spPr>
            <a:xfrm>
              <a:off x="4505824" y="3093557"/>
              <a:ext cx="3519295" cy="253313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22;p17">
              <a:extLst>
                <a:ext uri="{FF2B5EF4-FFF2-40B4-BE49-F238E27FC236}">
                  <a16:creationId xmlns:a16="http://schemas.microsoft.com/office/drawing/2014/main" id="{8E94B4C5-04EF-CB35-14CF-F0BEAAC80E8D}"/>
                </a:ext>
              </a:extLst>
            </p:cNvPr>
            <p:cNvSpPr txBox="1"/>
            <p:nvPr/>
          </p:nvSpPr>
          <p:spPr>
            <a:xfrm>
              <a:off x="5909444" y="3191111"/>
              <a:ext cx="7120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Seurat</a:t>
              </a:r>
              <a:endParaRPr/>
            </a:p>
          </p:txBody>
        </p:sp>
        <p:sp>
          <p:nvSpPr>
            <p:cNvPr id="25" name="Google Shape;223;p17">
              <a:extLst>
                <a:ext uri="{FF2B5EF4-FFF2-40B4-BE49-F238E27FC236}">
                  <a16:creationId xmlns:a16="http://schemas.microsoft.com/office/drawing/2014/main" id="{1891C94B-BFB2-EC2C-BD8F-1FE372333D24}"/>
                </a:ext>
              </a:extLst>
            </p:cNvPr>
            <p:cNvSpPr/>
            <p:nvPr/>
          </p:nvSpPr>
          <p:spPr>
            <a:xfrm>
              <a:off x="5909444" y="3181448"/>
              <a:ext cx="712054" cy="307777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24;p17">
              <a:extLst>
                <a:ext uri="{FF2B5EF4-FFF2-40B4-BE49-F238E27FC236}">
                  <a16:creationId xmlns:a16="http://schemas.microsoft.com/office/drawing/2014/main" id="{FED11AC6-10F2-5F45-92BF-5752A743F9F3}"/>
                </a:ext>
              </a:extLst>
            </p:cNvPr>
            <p:cNvSpPr txBox="1"/>
            <p:nvPr/>
          </p:nvSpPr>
          <p:spPr>
            <a:xfrm>
              <a:off x="1814528" y="5252044"/>
              <a:ext cx="17138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100s more…</a:t>
              </a:r>
              <a:endParaRPr/>
            </a:p>
          </p:txBody>
        </p:sp>
        <p:sp>
          <p:nvSpPr>
            <p:cNvPr id="27" name="Google Shape;225;p17">
              <a:extLst>
                <a:ext uri="{FF2B5EF4-FFF2-40B4-BE49-F238E27FC236}">
                  <a16:creationId xmlns:a16="http://schemas.microsoft.com/office/drawing/2014/main" id="{4273AF22-3010-746C-BCEA-958A42E314E3}"/>
                </a:ext>
              </a:extLst>
            </p:cNvPr>
            <p:cNvSpPr txBox="1"/>
            <p:nvPr/>
          </p:nvSpPr>
          <p:spPr>
            <a:xfrm>
              <a:off x="5584879" y="3572325"/>
              <a:ext cx="13099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Seurat/Signac</a:t>
              </a:r>
              <a:endParaRPr/>
            </a:p>
          </p:txBody>
        </p:sp>
        <p:sp>
          <p:nvSpPr>
            <p:cNvPr id="28" name="Google Shape;226;p17">
              <a:extLst>
                <a:ext uri="{FF2B5EF4-FFF2-40B4-BE49-F238E27FC236}">
                  <a16:creationId xmlns:a16="http://schemas.microsoft.com/office/drawing/2014/main" id="{ADA3EB16-88CF-C5A0-2DC6-C5C73416F548}"/>
                </a:ext>
              </a:extLst>
            </p:cNvPr>
            <p:cNvSpPr txBox="1"/>
            <p:nvPr/>
          </p:nvSpPr>
          <p:spPr>
            <a:xfrm>
              <a:off x="4909472" y="4236760"/>
              <a:ext cx="861133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Monocle</a:t>
              </a:r>
              <a:endParaRPr/>
            </a:p>
          </p:txBody>
        </p:sp>
        <p:sp>
          <p:nvSpPr>
            <p:cNvPr id="29" name="Google Shape;227;p17">
              <a:extLst>
                <a:ext uri="{FF2B5EF4-FFF2-40B4-BE49-F238E27FC236}">
                  <a16:creationId xmlns:a16="http://schemas.microsoft.com/office/drawing/2014/main" id="{1EE849B9-E74B-2BA6-C602-65A2B6E301E1}"/>
                </a:ext>
              </a:extLst>
            </p:cNvPr>
            <p:cNvSpPr txBox="1"/>
            <p:nvPr/>
          </p:nvSpPr>
          <p:spPr>
            <a:xfrm>
              <a:off x="5009559" y="5080827"/>
              <a:ext cx="761046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schex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28;p17">
              <a:extLst>
                <a:ext uri="{FF2B5EF4-FFF2-40B4-BE49-F238E27FC236}">
                  <a16:creationId xmlns:a16="http://schemas.microsoft.com/office/drawing/2014/main" id="{3D969219-5B4F-6B8B-6396-85B3A911C3DE}"/>
                </a:ext>
              </a:extLst>
            </p:cNvPr>
            <p:cNvSpPr txBox="1"/>
            <p:nvPr/>
          </p:nvSpPr>
          <p:spPr>
            <a:xfrm>
              <a:off x="7078176" y="4256216"/>
              <a:ext cx="702436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Cicero</a:t>
              </a:r>
              <a:endParaRPr/>
            </a:p>
          </p:txBody>
        </p:sp>
        <p:sp>
          <p:nvSpPr>
            <p:cNvPr id="31" name="Google Shape;229;p17">
              <a:extLst>
                <a:ext uri="{FF2B5EF4-FFF2-40B4-BE49-F238E27FC236}">
                  <a16:creationId xmlns:a16="http://schemas.microsoft.com/office/drawing/2014/main" id="{B851557B-2848-4929-34C8-D566D4363917}"/>
                </a:ext>
              </a:extLst>
            </p:cNvPr>
            <p:cNvSpPr txBox="1"/>
            <p:nvPr/>
          </p:nvSpPr>
          <p:spPr>
            <a:xfrm>
              <a:off x="6157731" y="4651884"/>
              <a:ext cx="920445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batchelor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30;p17">
              <a:extLst>
                <a:ext uri="{FF2B5EF4-FFF2-40B4-BE49-F238E27FC236}">
                  <a16:creationId xmlns:a16="http://schemas.microsoft.com/office/drawing/2014/main" id="{75750FB7-8B92-25FC-326B-2462164203BC}"/>
                </a:ext>
              </a:extLst>
            </p:cNvPr>
            <p:cNvSpPr txBox="1"/>
            <p:nvPr/>
          </p:nvSpPr>
          <p:spPr>
            <a:xfrm>
              <a:off x="5984026" y="4236760"/>
              <a:ext cx="910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Harmony</a:t>
              </a:r>
              <a:endParaRPr/>
            </a:p>
          </p:txBody>
        </p:sp>
        <p:sp>
          <p:nvSpPr>
            <p:cNvPr id="33" name="Google Shape;231;p17">
              <a:extLst>
                <a:ext uri="{FF2B5EF4-FFF2-40B4-BE49-F238E27FC236}">
                  <a16:creationId xmlns:a16="http://schemas.microsoft.com/office/drawing/2014/main" id="{503679B7-5956-8656-4C55-26983E8F80C1}"/>
                </a:ext>
              </a:extLst>
            </p:cNvPr>
            <p:cNvSpPr txBox="1"/>
            <p:nvPr/>
          </p:nvSpPr>
          <p:spPr>
            <a:xfrm>
              <a:off x="4909822" y="4658793"/>
              <a:ext cx="960519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chromVar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32;p17">
              <a:extLst>
                <a:ext uri="{FF2B5EF4-FFF2-40B4-BE49-F238E27FC236}">
                  <a16:creationId xmlns:a16="http://schemas.microsoft.com/office/drawing/2014/main" id="{B914B307-318A-C5DC-1936-902671D00E85}"/>
                </a:ext>
              </a:extLst>
            </p:cNvPr>
            <p:cNvSpPr txBox="1"/>
            <p:nvPr/>
          </p:nvSpPr>
          <p:spPr>
            <a:xfrm>
              <a:off x="6148434" y="5208972"/>
              <a:ext cx="1632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&lt; 20 others…</a:t>
              </a:r>
              <a:endParaRPr/>
            </a:p>
          </p:txBody>
        </p:sp>
        <p:sp>
          <p:nvSpPr>
            <p:cNvPr id="35" name="Google Shape;233;p17">
              <a:extLst>
                <a:ext uri="{FF2B5EF4-FFF2-40B4-BE49-F238E27FC236}">
                  <a16:creationId xmlns:a16="http://schemas.microsoft.com/office/drawing/2014/main" id="{AD4E4909-74C3-A8E3-42E6-2F049EE3C450}"/>
                </a:ext>
              </a:extLst>
            </p:cNvPr>
            <p:cNvSpPr/>
            <p:nvPr/>
          </p:nvSpPr>
          <p:spPr>
            <a:xfrm>
              <a:off x="857201" y="3155881"/>
              <a:ext cx="3205415" cy="2403939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34;p17">
              <a:extLst>
                <a:ext uri="{FF2B5EF4-FFF2-40B4-BE49-F238E27FC236}">
                  <a16:creationId xmlns:a16="http://schemas.microsoft.com/office/drawing/2014/main" id="{982AD4D6-2855-0AB9-3533-1C7921AA722A}"/>
                </a:ext>
              </a:extLst>
            </p:cNvPr>
            <p:cNvSpPr/>
            <p:nvPr/>
          </p:nvSpPr>
          <p:spPr>
            <a:xfrm>
              <a:off x="5636567" y="3154605"/>
              <a:ext cx="1258286" cy="715143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87744E-683C-3B62-197C-29FE2EEDCD01}"/>
              </a:ext>
            </a:extLst>
          </p:cNvPr>
          <p:cNvGrpSpPr/>
          <p:nvPr/>
        </p:nvGrpSpPr>
        <p:grpSpPr>
          <a:xfrm>
            <a:off x="8168459" y="3822398"/>
            <a:ext cx="3519295" cy="2533135"/>
            <a:chOff x="5049521" y="3093605"/>
            <a:chExt cx="3519295" cy="2533135"/>
          </a:xfrm>
        </p:grpSpPr>
        <p:sp>
          <p:nvSpPr>
            <p:cNvPr id="39" name="Google Shape;243;p18">
              <a:extLst>
                <a:ext uri="{FF2B5EF4-FFF2-40B4-BE49-F238E27FC236}">
                  <a16:creationId xmlns:a16="http://schemas.microsoft.com/office/drawing/2014/main" id="{9BD66407-B33C-EF02-531F-944067DC4EE0}"/>
                </a:ext>
              </a:extLst>
            </p:cNvPr>
            <p:cNvSpPr/>
            <p:nvPr/>
          </p:nvSpPr>
          <p:spPr>
            <a:xfrm>
              <a:off x="5049521" y="3093605"/>
              <a:ext cx="3519295" cy="253313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BF00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;p18">
              <a:extLst>
                <a:ext uri="{FF2B5EF4-FFF2-40B4-BE49-F238E27FC236}">
                  <a16:creationId xmlns:a16="http://schemas.microsoft.com/office/drawing/2014/main" id="{9A615830-6145-8017-8752-1DAA8DE89449}"/>
                </a:ext>
              </a:extLst>
            </p:cNvPr>
            <p:cNvSpPr txBox="1"/>
            <p:nvPr/>
          </p:nvSpPr>
          <p:spPr>
            <a:xfrm>
              <a:off x="6453141" y="3191159"/>
              <a:ext cx="88197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AnnData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5;p18">
              <a:extLst>
                <a:ext uri="{FF2B5EF4-FFF2-40B4-BE49-F238E27FC236}">
                  <a16:creationId xmlns:a16="http://schemas.microsoft.com/office/drawing/2014/main" id="{2EC93BF5-0E78-2BE4-76F9-302C314AC407}"/>
                </a:ext>
              </a:extLst>
            </p:cNvPr>
            <p:cNvSpPr/>
            <p:nvPr/>
          </p:nvSpPr>
          <p:spPr>
            <a:xfrm>
              <a:off x="6453140" y="3181496"/>
              <a:ext cx="881973" cy="307777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6;p18">
              <a:extLst>
                <a:ext uri="{FF2B5EF4-FFF2-40B4-BE49-F238E27FC236}">
                  <a16:creationId xmlns:a16="http://schemas.microsoft.com/office/drawing/2014/main" id="{333771AC-15B9-20B6-744D-AC60469E8A0F}"/>
                </a:ext>
              </a:extLst>
            </p:cNvPr>
            <p:cNvSpPr txBox="1"/>
            <p:nvPr/>
          </p:nvSpPr>
          <p:spPr>
            <a:xfrm>
              <a:off x="5422445" y="3516737"/>
              <a:ext cx="7825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Scanpy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7;p18">
              <a:extLst>
                <a:ext uri="{FF2B5EF4-FFF2-40B4-BE49-F238E27FC236}">
                  <a16:creationId xmlns:a16="http://schemas.microsoft.com/office/drawing/2014/main" id="{DDD1142F-9160-279F-280A-355FBDCF23D1}"/>
                </a:ext>
              </a:extLst>
            </p:cNvPr>
            <p:cNvSpPr txBox="1"/>
            <p:nvPr/>
          </p:nvSpPr>
          <p:spPr>
            <a:xfrm>
              <a:off x="7408216" y="3516737"/>
              <a:ext cx="72327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scVelo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8;p18">
              <a:extLst>
                <a:ext uri="{FF2B5EF4-FFF2-40B4-BE49-F238E27FC236}">
                  <a16:creationId xmlns:a16="http://schemas.microsoft.com/office/drawing/2014/main" id="{6A867AC1-80A1-2E0C-C624-AD48E74C9C42}"/>
                </a:ext>
              </a:extLst>
            </p:cNvPr>
            <p:cNvSpPr txBox="1"/>
            <p:nvPr/>
          </p:nvSpPr>
          <p:spPr>
            <a:xfrm>
              <a:off x="6498488" y="5164349"/>
              <a:ext cx="171713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many others…</a:t>
              </a:r>
              <a:endParaRPr/>
            </a:p>
          </p:txBody>
        </p:sp>
        <p:sp>
          <p:nvSpPr>
            <p:cNvPr id="45" name="Google Shape;249;p18">
              <a:extLst>
                <a:ext uri="{FF2B5EF4-FFF2-40B4-BE49-F238E27FC236}">
                  <a16:creationId xmlns:a16="http://schemas.microsoft.com/office/drawing/2014/main" id="{C0699248-E4D6-79F3-2934-ED74465B4639}"/>
                </a:ext>
              </a:extLst>
            </p:cNvPr>
            <p:cNvSpPr txBox="1"/>
            <p:nvPr/>
          </p:nvSpPr>
          <p:spPr>
            <a:xfrm>
              <a:off x="5389996" y="4285687"/>
              <a:ext cx="7729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MAGIC</a:t>
              </a:r>
              <a:endParaRPr/>
            </a:p>
          </p:txBody>
        </p:sp>
        <p:sp>
          <p:nvSpPr>
            <p:cNvPr id="46" name="Google Shape;250;p18">
              <a:extLst>
                <a:ext uri="{FF2B5EF4-FFF2-40B4-BE49-F238E27FC236}">
                  <a16:creationId xmlns:a16="http://schemas.microsoft.com/office/drawing/2014/main" id="{999643AD-7E36-1345-F021-89D2785279E4}"/>
                </a:ext>
              </a:extLst>
            </p:cNvPr>
            <p:cNvSpPr txBox="1"/>
            <p:nvPr/>
          </p:nvSpPr>
          <p:spPr>
            <a:xfrm>
              <a:off x="5359623" y="4593464"/>
              <a:ext cx="79220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Palantir</a:t>
              </a:r>
              <a:endParaRPr dirty="0"/>
            </a:p>
          </p:txBody>
        </p:sp>
        <p:sp>
          <p:nvSpPr>
            <p:cNvPr id="47" name="Google Shape;251;p18">
              <a:extLst>
                <a:ext uri="{FF2B5EF4-FFF2-40B4-BE49-F238E27FC236}">
                  <a16:creationId xmlns:a16="http://schemas.microsoft.com/office/drawing/2014/main" id="{BEF7DFA2-1BBC-4C3E-E5A3-31F3DC339178}"/>
                </a:ext>
              </a:extLst>
            </p:cNvPr>
            <p:cNvSpPr txBox="1"/>
            <p:nvPr/>
          </p:nvSpPr>
          <p:spPr>
            <a:xfrm>
              <a:off x="6379692" y="4625697"/>
              <a:ext cx="910827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Harmony</a:t>
              </a:r>
              <a:endParaRPr/>
            </a:p>
          </p:txBody>
        </p:sp>
        <p:sp>
          <p:nvSpPr>
            <p:cNvPr id="48" name="Google Shape;252;p18">
              <a:extLst>
                <a:ext uri="{FF2B5EF4-FFF2-40B4-BE49-F238E27FC236}">
                  <a16:creationId xmlns:a16="http://schemas.microsoft.com/office/drawing/2014/main" id="{88B236BF-FAC2-3BBE-8BC5-C6A74A111F5B}"/>
                </a:ext>
              </a:extLst>
            </p:cNvPr>
            <p:cNvSpPr txBox="1"/>
            <p:nvPr/>
          </p:nvSpPr>
          <p:spPr>
            <a:xfrm>
              <a:off x="7433863" y="4651705"/>
              <a:ext cx="6719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bbknn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53;p18">
              <a:extLst>
                <a:ext uri="{FF2B5EF4-FFF2-40B4-BE49-F238E27FC236}">
                  <a16:creationId xmlns:a16="http://schemas.microsoft.com/office/drawing/2014/main" id="{50476107-0568-36A1-3077-6AA53A0AD40E}"/>
                </a:ext>
              </a:extLst>
            </p:cNvPr>
            <p:cNvSpPr txBox="1"/>
            <p:nvPr/>
          </p:nvSpPr>
          <p:spPr>
            <a:xfrm>
              <a:off x="7395030" y="3888493"/>
              <a:ext cx="8114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scrublet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54;p18">
              <a:extLst>
                <a:ext uri="{FF2B5EF4-FFF2-40B4-BE49-F238E27FC236}">
                  <a16:creationId xmlns:a16="http://schemas.microsoft.com/office/drawing/2014/main" id="{0623E549-7317-3BCD-1DD3-12BAFB56A81D}"/>
                </a:ext>
              </a:extLst>
            </p:cNvPr>
            <p:cNvSpPr txBox="1"/>
            <p:nvPr/>
          </p:nvSpPr>
          <p:spPr>
            <a:xfrm>
              <a:off x="6329567" y="3580284"/>
              <a:ext cx="9124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CellRank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55;p18">
              <a:extLst>
                <a:ext uri="{FF2B5EF4-FFF2-40B4-BE49-F238E27FC236}">
                  <a16:creationId xmlns:a16="http://schemas.microsoft.com/office/drawing/2014/main" id="{E177DCCF-37BA-97ED-95F5-B75D1E9A29B6}"/>
                </a:ext>
              </a:extLst>
            </p:cNvPr>
            <p:cNvSpPr txBox="1"/>
            <p:nvPr/>
          </p:nvSpPr>
          <p:spPr>
            <a:xfrm>
              <a:off x="6324390" y="3913923"/>
              <a:ext cx="1021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CellOracle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56;p18">
              <a:extLst>
                <a:ext uri="{FF2B5EF4-FFF2-40B4-BE49-F238E27FC236}">
                  <a16:creationId xmlns:a16="http://schemas.microsoft.com/office/drawing/2014/main" id="{29140695-53D0-2948-F825-9681295F6D0D}"/>
                </a:ext>
              </a:extLst>
            </p:cNvPr>
            <p:cNvSpPr txBox="1"/>
            <p:nvPr/>
          </p:nvSpPr>
          <p:spPr>
            <a:xfrm>
              <a:off x="7405669" y="4331651"/>
              <a:ext cx="7841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PHATE</a:t>
              </a:r>
              <a:endParaRPr/>
            </a:p>
          </p:txBody>
        </p:sp>
        <p:sp>
          <p:nvSpPr>
            <p:cNvPr id="53" name="Google Shape;257;p18">
              <a:extLst>
                <a:ext uri="{FF2B5EF4-FFF2-40B4-BE49-F238E27FC236}">
                  <a16:creationId xmlns:a16="http://schemas.microsoft.com/office/drawing/2014/main" id="{D219E39B-6EF6-FDD6-0372-B003B90296D9}"/>
                </a:ext>
              </a:extLst>
            </p:cNvPr>
            <p:cNvSpPr txBox="1"/>
            <p:nvPr/>
          </p:nvSpPr>
          <p:spPr>
            <a:xfrm>
              <a:off x="6348802" y="4253694"/>
              <a:ext cx="8739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SPRING</a:t>
              </a:r>
              <a:endParaRPr/>
            </a:p>
          </p:txBody>
        </p:sp>
        <p:sp>
          <p:nvSpPr>
            <p:cNvPr id="54" name="Google Shape;258;p18">
              <a:extLst>
                <a:ext uri="{FF2B5EF4-FFF2-40B4-BE49-F238E27FC236}">
                  <a16:creationId xmlns:a16="http://schemas.microsoft.com/office/drawing/2014/main" id="{F0152925-E9F6-88FF-CC9B-1CCBB72162E0}"/>
                </a:ext>
              </a:extLst>
            </p:cNvPr>
            <p:cNvSpPr txBox="1"/>
            <p:nvPr/>
          </p:nvSpPr>
          <p:spPr>
            <a:xfrm>
              <a:off x="5389996" y="3905773"/>
              <a:ext cx="8322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Cyclone</a:t>
              </a:r>
              <a:endParaRPr/>
            </a:p>
          </p:txBody>
        </p:sp>
        <p:sp>
          <p:nvSpPr>
            <p:cNvPr id="55" name="Google Shape;259;p18">
              <a:extLst>
                <a:ext uri="{FF2B5EF4-FFF2-40B4-BE49-F238E27FC236}">
                  <a16:creationId xmlns:a16="http://schemas.microsoft.com/office/drawing/2014/main" id="{DB8606B9-6F4D-A141-B654-6A493577547E}"/>
                </a:ext>
              </a:extLst>
            </p:cNvPr>
            <p:cNvSpPr txBox="1"/>
            <p:nvPr/>
          </p:nvSpPr>
          <p:spPr>
            <a:xfrm>
              <a:off x="5306093" y="4973378"/>
              <a:ext cx="101181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Episcanpy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96FFD5D-84D5-538C-CF38-67349CFF58DA}"/>
              </a:ext>
            </a:extLst>
          </p:cNvPr>
          <p:cNvSpPr txBox="1"/>
          <p:nvPr/>
        </p:nvSpPr>
        <p:spPr>
          <a:xfrm>
            <a:off x="4349185" y="2705418"/>
            <a:ext cx="36515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Seurat: R </a:t>
            </a:r>
            <a:r>
              <a:rPr lang="en-A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packages that has decided to make themselves a one-stop shop for most common single cell analysis tasks, uses the </a:t>
            </a:r>
            <a:r>
              <a:rPr lang="en-AU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Seurat</a:t>
            </a:r>
            <a:r>
              <a:rPr lang="en-A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class</a:t>
            </a:r>
            <a:endParaRPr lang="en-AU" sz="16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DF0358-BA0C-5576-ED5A-EF7EB334FCAC}"/>
              </a:ext>
            </a:extLst>
          </p:cNvPr>
          <p:cNvSpPr txBox="1"/>
          <p:nvPr/>
        </p:nvSpPr>
        <p:spPr>
          <a:xfrm>
            <a:off x="8305800" y="2624799"/>
            <a:ext cx="31895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b="1" dirty="0" err="1"/>
              <a:t>Scanpy</a:t>
            </a:r>
            <a:r>
              <a:rPr lang="en-US" b="1" dirty="0"/>
              <a:t>: Python</a:t>
            </a:r>
            <a:r>
              <a:rPr lang="en-US" dirty="0"/>
              <a:t> toolkit for single cell analysis. Uses the </a:t>
            </a:r>
            <a:r>
              <a:rPr lang="en-US" i="1" dirty="0" err="1"/>
              <a:t>anndata</a:t>
            </a:r>
            <a:r>
              <a:rPr lang="en-US" dirty="0"/>
              <a:t> class. Large ecosystem of tools that integrate with </a:t>
            </a:r>
            <a:r>
              <a:rPr lang="en-US" dirty="0" err="1"/>
              <a:t>scanpy</a:t>
            </a:r>
            <a:endParaRPr lang="en-US" dirty="0"/>
          </a:p>
        </p:txBody>
      </p:sp>
      <p:pic>
        <p:nvPicPr>
          <p:cNvPr id="60" name="Google Shape;189;p13" descr="Going with the workflow: an interview with Bioconductor - F1000 Blogs">
            <a:extLst>
              <a:ext uri="{FF2B5EF4-FFF2-40B4-BE49-F238E27FC236}">
                <a16:creationId xmlns:a16="http://schemas.microsoft.com/office/drawing/2014/main" id="{A6D7A0C0-F31F-C171-238F-845894E0F6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787" y="1339432"/>
            <a:ext cx="2495176" cy="134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90;p13">
            <a:extLst>
              <a:ext uri="{FF2B5EF4-FFF2-40B4-BE49-F238E27FC236}">
                <a16:creationId xmlns:a16="http://schemas.microsoft.com/office/drawing/2014/main" id="{820030CA-6822-A6B1-B444-532420F8E0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5358" y="1339419"/>
            <a:ext cx="2835071" cy="125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91;p13">
            <a:extLst>
              <a:ext uri="{FF2B5EF4-FFF2-40B4-BE49-F238E27FC236}">
                <a16:creationId xmlns:a16="http://schemas.microsoft.com/office/drawing/2014/main" id="{4D8E2962-7FEB-BDEA-AEFF-4388056435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0296" y="1593367"/>
            <a:ext cx="4322998" cy="95128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187;p13">
            <a:extLst>
              <a:ext uri="{FF2B5EF4-FFF2-40B4-BE49-F238E27FC236}">
                <a16:creationId xmlns:a16="http://schemas.microsoft.com/office/drawing/2014/main" id="{CEAECF73-FA69-CF2C-491D-0A0AC6FC69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Single cell RNAseq Analysis Ecosystems</a:t>
            </a:r>
            <a:endParaRPr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883236-0E4D-5471-F8CA-D04A87F2E4C8}"/>
              </a:ext>
            </a:extLst>
          </p:cNvPr>
          <p:cNvSpPr txBox="1"/>
          <p:nvPr/>
        </p:nvSpPr>
        <p:spPr>
          <a:xfrm>
            <a:off x="1055914" y="6434945"/>
            <a:ext cx="1006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All are good options and well supported!</a:t>
            </a:r>
            <a:endParaRPr kumimoji="0" lang="en-US" altLang="en-US" sz="1800" b="1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8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9;p13" descr="Going with the workflow: an interview with Bioconductor - F1000 Blogs">
            <a:extLst>
              <a:ext uri="{FF2B5EF4-FFF2-40B4-BE49-F238E27FC236}">
                <a16:creationId xmlns:a16="http://schemas.microsoft.com/office/drawing/2014/main" id="{6C6A266E-86D9-9994-1C9F-80234238A4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749" y="2917871"/>
            <a:ext cx="2971940" cy="15060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D0734-E219-3437-0D2C-DF7E0905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RNAseq Analysis Ecosystems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571F84-5856-288D-69EF-A17D4FA4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57" y="2624470"/>
            <a:ext cx="4706257" cy="38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Overview of the structure of the `SingleCellExperiment` class. Each row of the assays corresponds to a row of the `rowData` (pink shading), while each column of the assays corresponds to a column of the `colData` and `reducedDims` (yellow shading).">
            <a:extLst>
              <a:ext uri="{FF2B5EF4-FFF2-40B4-BE49-F238E27FC236}">
                <a16:creationId xmlns:a16="http://schemas.microsoft.com/office/drawing/2014/main" id="{78BAFE53-71EE-8053-0CC1-00DC2BCC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49" y="4059262"/>
            <a:ext cx="4706257" cy="254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B9534-1887-A5E7-AACC-3FAB8AD050E1}"/>
              </a:ext>
            </a:extLst>
          </p:cNvPr>
          <p:cNvSpPr txBox="1"/>
          <p:nvPr/>
        </p:nvSpPr>
        <p:spPr>
          <a:xfrm>
            <a:off x="301169" y="1224678"/>
            <a:ext cx="7416802" cy="179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Each system has its </a:t>
            </a:r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own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central data structure 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storing and representing single cell data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Conversion: difficult, but not impossible!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Google Shape;190;p13">
            <a:extLst>
              <a:ext uri="{FF2B5EF4-FFF2-40B4-BE49-F238E27FC236}">
                <a16:creationId xmlns:a16="http://schemas.microsoft.com/office/drawing/2014/main" id="{93616C92-BB90-5E1A-C35F-757D83807F3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185" y="1513897"/>
            <a:ext cx="2080094" cy="917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76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2BD3-8F18-4B53-A4C1-AF2879AA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Seurat?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372D1-98AD-57F7-AA68-D1DFC8E98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588" y="1449373"/>
            <a:ext cx="7505412" cy="4998561"/>
          </a:xfrm>
        </p:spPr>
        <p:txBody>
          <a:bodyPr/>
          <a:lstStyle/>
          <a:p>
            <a:r>
              <a:rPr lang="en-US" dirty="0"/>
              <a:t>R package</a:t>
            </a:r>
          </a:p>
          <a:p>
            <a:r>
              <a:rPr lang="en-US" dirty="0"/>
              <a:t>Widely used</a:t>
            </a:r>
          </a:p>
          <a:p>
            <a:r>
              <a:rPr lang="en-US" dirty="0"/>
              <a:t>Fantastic tutorials - We’re following one today!</a:t>
            </a:r>
          </a:p>
          <a:p>
            <a:r>
              <a:rPr lang="en-US" dirty="0"/>
              <a:t>Excellent workflows for the routine tasks</a:t>
            </a:r>
          </a:p>
        </p:txBody>
      </p:sp>
      <p:pic>
        <p:nvPicPr>
          <p:cNvPr id="3" name="Google Shape;191;p13">
            <a:extLst>
              <a:ext uri="{FF2B5EF4-FFF2-40B4-BE49-F238E27FC236}">
                <a16:creationId xmlns:a16="http://schemas.microsoft.com/office/drawing/2014/main" id="{65B3D9B9-4AF8-F397-F4B4-BFDD2FDC4D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795" y="4293215"/>
            <a:ext cx="4322998" cy="95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9D12C-95DE-9608-35B4-3CB3C6E86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344" y="-125761"/>
            <a:ext cx="3476116" cy="6999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C4D3FC-4F49-51F5-FAE6-F95F5BD7682A}"/>
              </a:ext>
            </a:extLst>
          </p:cNvPr>
          <p:cNvSpPr txBox="1"/>
          <p:nvPr/>
        </p:nvSpPr>
        <p:spPr>
          <a:xfrm>
            <a:off x="2086795" y="5368675"/>
            <a:ext cx="450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5"/>
              </a:rPr>
              <a:t>https://satijalab.org/seurat/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560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F1F3-D03C-6D0B-09F7-A18D39A2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D90-4852-9D95-1E1D-8547023E1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today’s workshop – an internet connection.</a:t>
            </a:r>
          </a:p>
          <a:p>
            <a:r>
              <a:rPr lang="en-US" dirty="0"/>
              <a:t>For a real analysis </a:t>
            </a:r>
          </a:p>
          <a:p>
            <a:pPr lvl="1"/>
            <a:r>
              <a:rPr lang="en-US" b="1" dirty="0"/>
              <a:t>RAM heavy </a:t>
            </a:r>
            <a:r>
              <a:rPr lang="en-US" dirty="0"/>
              <a:t>and scales with size e.g. 64Gb +</a:t>
            </a:r>
          </a:p>
          <a:p>
            <a:pPr lvl="1"/>
            <a:r>
              <a:rPr lang="en-US" dirty="0"/>
              <a:t>Modern datasets are much bigger than todays’ demo data (which could run on a laptop!)</a:t>
            </a:r>
          </a:p>
          <a:p>
            <a:pPr lvl="1"/>
            <a:r>
              <a:rPr lang="en-US" dirty="0"/>
              <a:t>There are </a:t>
            </a:r>
            <a:r>
              <a:rPr lang="en-US" b="1" dirty="0"/>
              <a:t>ways to improve RAM usage </a:t>
            </a:r>
            <a:r>
              <a:rPr lang="en-US" dirty="0"/>
              <a:t>e.g. </a:t>
            </a:r>
            <a:r>
              <a:rPr lang="en-US" dirty="0" err="1"/>
              <a:t>SeuratDisk</a:t>
            </a:r>
            <a:endParaRPr lang="en-US" dirty="0"/>
          </a:p>
          <a:p>
            <a:pPr lvl="1"/>
            <a:r>
              <a:rPr lang="en-US" dirty="0"/>
              <a:t>Interactivity with your data is important, but sometimes you’ll have to move it to a different server to run something overnight.</a:t>
            </a:r>
          </a:p>
          <a:p>
            <a:r>
              <a:rPr lang="en-US" dirty="0"/>
              <a:t>If you’re making your own counts matrix from Raw data it’s a different task.</a:t>
            </a:r>
          </a:p>
          <a:p>
            <a:pPr lvl="1"/>
            <a:r>
              <a:rPr lang="en-US" dirty="0"/>
              <a:t>Suited to local HPC clusters</a:t>
            </a:r>
          </a:p>
          <a:p>
            <a:pPr lvl="1"/>
            <a:r>
              <a:rPr lang="en-US" dirty="0"/>
              <a:t>More data on disk, less ram needs.</a:t>
            </a:r>
          </a:p>
          <a:p>
            <a:pPr marL="76200" indent="0" algn="ctr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 to get compute? </a:t>
            </a:r>
            <a:r>
              <a:rPr lang="en-US" dirty="0"/>
              <a:t>See what resources are available at your </a:t>
            </a:r>
            <a:r>
              <a:rPr lang="en-US" dirty="0" err="1"/>
              <a:t>uni</a:t>
            </a:r>
            <a:r>
              <a:rPr lang="en-US" dirty="0"/>
              <a:t>, what are your colleagues using?</a:t>
            </a:r>
          </a:p>
        </p:txBody>
      </p:sp>
    </p:spTree>
    <p:extLst>
      <p:ext uri="{BB962C8B-B14F-4D97-AF65-F5344CB8AC3E}">
        <p14:creationId xmlns:p14="http://schemas.microsoft.com/office/powerpoint/2010/main" val="47552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/>
        </p:nvSpPr>
        <p:spPr>
          <a:xfrm>
            <a:off x="257908" y="2857400"/>
            <a:ext cx="5838092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Workshop Resources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Counts Matrix</a:t>
            </a: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-11575" y="653525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A7BDF-94D8-1CC5-F653-A60E1C78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85" y="1132051"/>
            <a:ext cx="7060075" cy="49980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/>
        </p:nvSpPr>
        <p:spPr>
          <a:xfrm>
            <a:off x="257908" y="2407138"/>
            <a:ext cx="5838092" cy="159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Single cell RNAseq </a:t>
            </a:r>
            <a:r>
              <a:rPr lang="en-US" sz="6000" b="1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7bc4b2956_0_0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Loading a counts matrix</a:t>
            </a:r>
            <a:endParaRPr/>
          </a:p>
        </p:txBody>
      </p:sp>
      <p:sp>
        <p:nvSpPr>
          <p:cNvPr id="212" name="Google Shape;212;g127bc4b2956_0_0"/>
          <p:cNvSpPr txBox="1"/>
          <p:nvPr/>
        </p:nvSpPr>
        <p:spPr>
          <a:xfrm>
            <a:off x="1348075" y="1936175"/>
            <a:ext cx="10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matrix.mtx</a:t>
            </a: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27bc4b2956_0_0"/>
          <p:cNvSpPr txBox="1"/>
          <p:nvPr/>
        </p:nvSpPr>
        <p:spPr>
          <a:xfrm>
            <a:off x="5164700" y="1845700"/>
            <a:ext cx="96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genes.tsv</a:t>
            </a:r>
            <a:endParaRPr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27bc4b2956_0_0"/>
          <p:cNvSpPr txBox="1"/>
          <p:nvPr/>
        </p:nvSpPr>
        <p:spPr>
          <a:xfrm>
            <a:off x="8746100" y="1845700"/>
            <a:ext cx="134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barcodes.tsv</a:t>
            </a: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27bc4b2956_0_0"/>
          <p:cNvSpPr txBox="1"/>
          <p:nvPr/>
        </p:nvSpPr>
        <p:spPr>
          <a:xfrm>
            <a:off x="2476300" y="5508550"/>
            <a:ext cx="584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 30k genes * 10k cells = 300,000,000 measurements</a:t>
            </a: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= A lot of RAM!</a:t>
            </a: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27bc4b2956_0_0"/>
          <p:cNvSpPr txBox="1"/>
          <p:nvPr/>
        </p:nvSpPr>
        <p:spPr>
          <a:xfrm>
            <a:off x="4261375" y="230227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ENSG00000243485    MIR1302-10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ENSG00000237613    FAM138A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ENSG00000186092    OR4F5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ENSG00000238009    RP11-34P13.7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ENSG00000239945    RP11-34P13.8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ENSG00000237683    AL627309.1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ENSG00000239906    RP11-34P13.14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ENSG00000241599    RP11-34P13.9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ENSG00000228463    AP006222.2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ENSG00000237094    RP4-669L17.10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ENSG00000235249    OR4F29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ENSG00000236601    RP4-669L17.2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ENSG00000236743    RP5-857K21.15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ENSG00000231709    RP5-857K21.1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g127bc4b2956_0_0"/>
          <p:cNvSpPr txBox="1"/>
          <p:nvPr/>
        </p:nvSpPr>
        <p:spPr>
          <a:xfrm>
            <a:off x="8648000" y="230227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AAACATACAACCAC-1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AAACATTGAGCTAC-1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AAACATTGATCAGC-1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AAACCGTGCTTCCG-1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AAACCGTGTATGCG-1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AAACGCACTGGTAC-1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AAACGCTGACCAGT-1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AAACGCTGGTTCTT-1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AAACGCTGTAGCCA-1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AAACGCTGTTTCTG-1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AAACTTGAAAAACG-1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AAACTTGATCCAGA-1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AAAGAGACGAGATA-1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AAAGAGACGCGAGA-1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g127bc4b2956_0_0"/>
          <p:cNvSpPr txBox="1"/>
          <p:nvPr/>
        </p:nvSpPr>
        <p:spPr>
          <a:xfrm>
            <a:off x="693850" y="2302275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%%</a:t>
            </a:r>
            <a:r>
              <a:rPr lang="en-US" sz="1000" dirty="0" err="1">
                <a:latin typeface="Roboto Mono"/>
                <a:ea typeface="Roboto Mono"/>
                <a:cs typeface="Roboto Mono"/>
                <a:sym typeface="Roboto Mono"/>
              </a:rPr>
              <a:t>MatrixMarket</a:t>
            </a: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 matrix coordinate real general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%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32738    2700    2286884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32709    1    4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32707    1    1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32706    1    10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32704    1    1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32703    1    5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32702    1    6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32700    1    10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32699    1    25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32698    1    3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32697    1    8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32527    1    1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Filter Cells</a:t>
            </a:r>
            <a:endParaRPr/>
          </a:p>
        </p:txBody>
      </p:sp>
      <p:sp>
        <p:nvSpPr>
          <p:cNvPr id="280" name="Google Shape;280;p18"/>
          <p:cNvSpPr/>
          <p:nvPr/>
        </p:nvSpPr>
        <p:spPr>
          <a:xfrm>
            <a:off x="0" y="651210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354CBD-BC47-AD5C-0098-74810239A8A1}"/>
              </a:ext>
            </a:extLst>
          </p:cNvPr>
          <p:cNvGrpSpPr/>
          <p:nvPr/>
        </p:nvGrpSpPr>
        <p:grpSpPr>
          <a:xfrm>
            <a:off x="2579779" y="1189507"/>
            <a:ext cx="7060075" cy="5322592"/>
            <a:chOff x="2579779" y="1189507"/>
            <a:chExt cx="7060075" cy="53225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C1B2E4-90BE-FEA9-16B6-D7B010307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779" y="1189508"/>
              <a:ext cx="7060075" cy="4998085"/>
            </a:xfrm>
            <a:prstGeom prst="rect">
              <a:avLst/>
            </a:prstGeom>
          </p:spPr>
        </p:pic>
        <p:cxnSp>
          <p:nvCxnSpPr>
            <p:cNvPr id="273" name="Google Shape;273;p18"/>
            <p:cNvCxnSpPr/>
            <p:nvPr/>
          </p:nvCxnSpPr>
          <p:spPr>
            <a:xfrm rot="16200000">
              <a:off x="1841639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" name="Google Shape;274;p18"/>
            <p:cNvCxnSpPr/>
            <p:nvPr/>
          </p:nvCxnSpPr>
          <p:spPr>
            <a:xfrm rot="16200000">
              <a:off x="5098747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5" name="Google Shape;275;p18"/>
            <p:cNvCxnSpPr/>
            <p:nvPr/>
          </p:nvCxnSpPr>
          <p:spPr>
            <a:xfrm rot="16200000">
              <a:off x="1216225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p18"/>
            <p:cNvCxnSpPr/>
            <p:nvPr/>
          </p:nvCxnSpPr>
          <p:spPr>
            <a:xfrm rot="16200000">
              <a:off x="5414550" y="3850803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18"/>
            <p:cNvCxnSpPr/>
            <p:nvPr/>
          </p:nvCxnSpPr>
          <p:spPr>
            <a:xfrm rot="16200000">
              <a:off x="4095608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8"/>
            <p:cNvCxnSpPr/>
            <p:nvPr/>
          </p:nvCxnSpPr>
          <p:spPr>
            <a:xfrm rot="16200000">
              <a:off x="4429987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Filter Genes</a:t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0" y="651210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427AA-976D-E6F4-CA8A-561EAC29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144" y="1134589"/>
            <a:ext cx="4940300" cy="5029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1BCDAB-49F4-177F-5FDB-ABDC018976C8}"/>
              </a:ext>
            </a:extLst>
          </p:cNvPr>
          <p:cNvGrpSpPr/>
          <p:nvPr/>
        </p:nvGrpSpPr>
        <p:grpSpPr>
          <a:xfrm rot="5400000">
            <a:off x="4452327" y="1462336"/>
            <a:ext cx="3188555" cy="5333595"/>
            <a:chOff x="4526692" y="1536700"/>
            <a:chExt cx="4300151" cy="4073268"/>
          </a:xfrm>
        </p:grpSpPr>
        <p:cxnSp>
          <p:nvCxnSpPr>
            <p:cNvPr id="260" name="Google Shape;260;p20"/>
            <p:cNvCxnSpPr/>
            <p:nvPr/>
          </p:nvCxnSpPr>
          <p:spPr>
            <a:xfrm>
              <a:off x="4526692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20"/>
            <p:cNvCxnSpPr/>
            <p:nvPr/>
          </p:nvCxnSpPr>
          <p:spPr>
            <a:xfrm>
              <a:off x="5218670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20"/>
            <p:cNvCxnSpPr/>
            <p:nvPr/>
          </p:nvCxnSpPr>
          <p:spPr>
            <a:xfrm>
              <a:off x="5490519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20"/>
            <p:cNvCxnSpPr/>
            <p:nvPr/>
          </p:nvCxnSpPr>
          <p:spPr>
            <a:xfrm>
              <a:off x="7504671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20"/>
            <p:cNvCxnSpPr/>
            <p:nvPr/>
          </p:nvCxnSpPr>
          <p:spPr>
            <a:xfrm>
              <a:off x="7158681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20"/>
            <p:cNvCxnSpPr/>
            <p:nvPr/>
          </p:nvCxnSpPr>
          <p:spPr>
            <a:xfrm>
              <a:off x="8480854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6" name="Google Shape;266;p20"/>
            <p:cNvCxnSpPr/>
            <p:nvPr/>
          </p:nvCxnSpPr>
          <p:spPr>
            <a:xfrm>
              <a:off x="8826843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20"/>
            <p:cNvCxnSpPr/>
            <p:nvPr/>
          </p:nvCxnSpPr>
          <p:spPr>
            <a:xfrm>
              <a:off x="6512011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a36b7e1a1_0_14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Mitochondrial Content</a:t>
            </a:r>
            <a:endParaRPr/>
          </a:p>
        </p:txBody>
      </p:sp>
      <p:sp>
        <p:nvSpPr>
          <p:cNvPr id="287" name="Google Shape;287;g12a36b7e1a1_0_14"/>
          <p:cNvSpPr txBox="1">
            <a:spLocks noGrp="1"/>
          </p:cNvSpPr>
          <p:nvPr>
            <p:ph type="body" idx="1"/>
          </p:nvPr>
        </p:nvSpPr>
        <p:spPr>
          <a:xfrm>
            <a:off x="495581" y="1449375"/>
            <a:ext cx="5298000" cy="499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667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High mitochondrial gene content can indicate ‘dying’ cells</a:t>
            </a:r>
            <a:endParaRPr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/>
              <a:t>Uninteresting, confuses analysis</a:t>
            </a:r>
            <a:endParaRPr/>
          </a:p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667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Measure the % of counts from mitochondrial genes, and remove cells with &gt; 5%</a:t>
            </a:r>
            <a:endParaRPr/>
          </a:p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g12a36b7e1a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331" y="1360385"/>
            <a:ext cx="5544015" cy="528414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2a36b7e1a1_0_14"/>
          <p:cNvSpPr/>
          <p:nvPr/>
        </p:nvSpPr>
        <p:spPr>
          <a:xfrm>
            <a:off x="0" y="651210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Filtered Counts matrix</a:t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0" y="651210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85067-93F7-9C19-3FE7-83664C48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819" y="1890050"/>
            <a:ext cx="6172325" cy="3758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Normalisation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-11575" y="6523675"/>
            <a:ext cx="2085300" cy="34590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Normalisation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532FE-E20F-CF40-47C5-9B6BD49A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828800"/>
            <a:ext cx="57531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a36b7e1a1_0_21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Highly variable Genes</a:t>
            </a:r>
            <a:endParaRPr/>
          </a:p>
        </p:txBody>
      </p:sp>
      <p:sp>
        <p:nvSpPr>
          <p:cNvPr id="334" name="Google Shape;334;g12a36b7e1a1_0_21"/>
          <p:cNvSpPr/>
          <p:nvPr/>
        </p:nvSpPr>
        <p:spPr>
          <a:xfrm>
            <a:off x="-11575" y="6535250"/>
            <a:ext cx="2085300" cy="34590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dimensions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4ABCE-BDAB-7336-5CDA-0F312E18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828800"/>
            <a:ext cx="5753100" cy="3200400"/>
          </a:xfrm>
          <a:prstGeom prst="rect">
            <a:avLst/>
          </a:prstGeom>
        </p:spPr>
      </p:pic>
      <p:sp>
        <p:nvSpPr>
          <p:cNvPr id="336" name="Google Shape;336;g12a36b7e1a1_0_21"/>
          <p:cNvSpPr/>
          <p:nvPr/>
        </p:nvSpPr>
        <p:spPr>
          <a:xfrm rot="5400000">
            <a:off x="6193448" y="1571640"/>
            <a:ext cx="611322" cy="4760100"/>
          </a:xfrm>
          <a:prstGeom prst="rect">
            <a:avLst/>
          </a:prstGeom>
          <a:noFill/>
          <a:ln w="28575" cap="flat" cmpd="sng">
            <a:solidFill>
              <a:srgbClr val="C012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2a36b7e1a1_0_21"/>
          <p:cNvSpPr/>
          <p:nvPr/>
        </p:nvSpPr>
        <p:spPr>
          <a:xfrm rot="5400000">
            <a:off x="6234059" y="2511106"/>
            <a:ext cx="530100" cy="4760100"/>
          </a:xfrm>
          <a:prstGeom prst="rect">
            <a:avLst/>
          </a:prstGeom>
          <a:noFill/>
          <a:ln w="28575" cap="flat" cmpd="sng">
            <a:solidFill>
              <a:srgbClr val="C012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596482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PCA</a:t>
            </a:r>
            <a:endParaRPr dirty="0"/>
          </a:p>
        </p:txBody>
      </p:sp>
      <p:sp>
        <p:nvSpPr>
          <p:cNvPr id="354" name="Google Shape;354;p24"/>
          <p:cNvSpPr/>
          <p:nvPr/>
        </p:nvSpPr>
        <p:spPr>
          <a:xfrm>
            <a:off x="-11575" y="6535250"/>
            <a:ext cx="2085300" cy="34590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dimensions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F7C40-1638-B466-2A12-7CDC8E2B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901" y="267833"/>
            <a:ext cx="6881379" cy="3828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7F318-0627-21FF-ECD1-0F2194BBA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620" y="4237958"/>
            <a:ext cx="6881379" cy="23687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>
            <a:spLocks noGrp="1"/>
          </p:cNvSpPr>
          <p:nvPr>
            <p:ph type="title"/>
          </p:nvPr>
        </p:nvSpPr>
        <p:spPr>
          <a:xfrm>
            <a:off x="0" y="133075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Graph</a:t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-11575" y="6535250"/>
            <a:ext cx="2085300" cy="34590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dimensions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25"/>
          <p:cNvGrpSpPr/>
          <p:nvPr/>
        </p:nvGrpSpPr>
        <p:grpSpPr>
          <a:xfrm>
            <a:off x="2522018" y="1571743"/>
            <a:ext cx="6843103" cy="4107192"/>
            <a:chOff x="2510443" y="1537019"/>
            <a:chExt cx="6843103" cy="4107192"/>
          </a:xfrm>
        </p:grpSpPr>
        <p:sp>
          <p:nvSpPr>
            <p:cNvPr id="364" name="Google Shape;364;p25"/>
            <p:cNvSpPr/>
            <p:nvPr/>
          </p:nvSpPr>
          <p:spPr>
            <a:xfrm>
              <a:off x="4287938" y="2709860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6027515" y="2487300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3159889" y="3962757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2510443" y="4781811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3495555" y="4940084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8682215" y="4307335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6027514" y="1537019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</a:t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4807592" y="4001202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4326520" y="1753073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733099" y="3089088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7763965" y="4975773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6698846" y="4334698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/>
            </a:p>
          </p:txBody>
        </p:sp>
        <p:cxnSp>
          <p:nvCxnSpPr>
            <p:cNvPr id="376" name="Google Shape;376;p25"/>
            <p:cNvCxnSpPr>
              <a:stCxn id="372" idx="4"/>
              <a:endCxn id="364" idx="0"/>
            </p:cNvCxnSpPr>
            <p:nvPr/>
          </p:nvCxnSpPr>
          <p:spPr>
            <a:xfrm flipH="1">
              <a:off x="4623485" y="2421511"/>
              <a:ext cx="38700" cy="288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25"/>
            <p:cNvCxnSpPr>
              <a:stCxn id="365" idx="2"/>
              <a:endCxn id="372" idx="5"/>
            </p:cNvCxnSpPr>
            <p:nvPr/>
          </p:nvCxnSpPr>
          <p:spPr>
            <a:xfrm rot="10800000">
              <a:off x="4899515" y="2323519"/>
              <a:ext cx="1128000" cy="498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25"/>
            <p:cNvCxnSpPr>
              <a:stCxn id="372" idx="6"/>
            </p:cNvCxnSpPr>
            <p:nvPr/>
          </p:nvCxnSpPr>
          <p:spPr>
            <a:xfrm rot="10800000" flipH="1">
              <a:off x="4997851" y="1942392"/>
              <a:ext cx="1044000" cy="144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25"/>
            <p:cNvCxnSpPr>
              <a:stCxn id="365" idx="0"/>
              <a:endCxn id="370" idx="4"/>
            </p:cNvCxnSpPr>
            <p:nvPr/>
          </p:nvCxnSpPr>
          <p:spPr>
            <a:xfrm rot="10800000">
              <a:off x="6363180" y="2205600"/>
              <a:ext cx="0" cy="2817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25"/>
            <p:cNvCxnSpPr>
              <a:endCxn id="373" idx="2"/>
            </p:cNvCxnSpPr>
            <p:nvPr/>
          </p:nvCxnSpPr>
          <p:spPr>
            <a:xfrm>
              <a:off x="6401699" y="3138907"/>
              <a:ext cx="1331400" cy="284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25"/>
            <p:cNvCxnSpPr>
              <a:endCxn id="374" idx="0"/>
            </p:cNvCxnSpPr>
            <p:nvPr/>
          </p:nvCxnSpPr>
          <p:spPr>
            <a:xfrm>
              <a:off x="8068730" y="3755673"/>
              <a:ext cx="30900" cy="1220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25"/>
            <p:cNvCxnSpPr>
              <a:endCxn id="375" idx="7"/>
            </p:cNvCxnSpPr>
            <p:nvPr/>
          </p:nvCxnSpPr>
          <p:spPr>
            <a:xfrm flipH="1">
              <a:off x="7271863" y="3611489"/>
              <a:ext cx="511500" cy="821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25"/>
            <p:cNvCxnSpPr>
              <a:stCxn id="375" idx="6"/>
              <a:endCxn id="369" idx="2"/>
            </p:cNvCxnSpPr>
            <p:nvPr/>
          </p:nvCxnSpPr>
          <p:spPr>
            <a:xfrm rot="10800000" flipH="1">
              <a:off x="7370177" y="4641617"/>
              <a:ext cx="1311900" cy="27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25"/>
            <p:cNvCxnSpPr>
              <a:stCxn id="373" idx="5"/>
              <a:endCxn id="369" idx="1"/>
            </p:cNvCxnSpPr>
            <p:nvPr/>
          </p:nvCxnSpPr>
          <p:spPr>
            <a:xfrm>
              <a:off x="8306116" y="3659636"/>
              <a:ext cx="474300" cy="745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25"/>
            <p:cNvCxnSpPr>
              <a:stCxn id="369" idx="3"/>
              <a:endCxn id="374" idx="7"/>
            </p:cNvCxnSpPr>
            <p:nvPr/>
          </p:nvCxnSpPr>
          <p:spPr>
            <a:xfrm flipH="1">
              <a:off x="8337129" y="4877883"/>
              <a:ext cx="443400" cy="195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25"/>
            <p:cNvCxnSpPr>
              <a:stCxn id="374" idx="2"/>
              <a:endCxn id="371" idx="5"/>
            </p:cNvCxnSpPr>
            <p:nvPr/>
          </p:nvCxnSpPr>
          <p:spPr>
            <a:xfrm rot="10800000">
              <a:off x="5380465" y="4571692"/>
              <a:ext cx="2383500" cy="738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25"/>
            <p:cNvCxnSpPr>
              <a:stCxn id="364" idx="4"/>
              <a:endCxn id="368" idx="0"/>
            </p:cNvCxnSpPr>
            <p:nvPr/>
          </p:nvCxnSpPr>
          <p:spPr>
            <a:xfrm flipH="1">
              <a:off x="3831303" y="3378298"/>
              <a:ext cx="792300" cy="156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25"/>
            <p:cNvCxnSpPr>
              <a:stCxn id="366" idx="4"/>
              <a:endCxn id="368" idx="1"/>
            </p:cNvCxnSpPr>
            <p:nvPr/>
          </p:nvCxnSpPr>
          <p:spPr>
            <a:xfrm>
              <a:off x="3495555" y="4631195"/>
              <a:ext cx="98400" cy="406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25"/>
            <p:cNvCxnSpPr>
              <a:stCxn id="366" idx="3"/>
              <a:endCxn id="367" idx="7"/>
            </p:cNvCxnSpPr>
            <p:nvPr/>
          </p:nvCxnSpPr>
          <p:spPr>
            <a:xfrm flipH="1">
              <a:off x="3083603" y="4533305"/>
              <a:ext cx="174600" cy="346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25"/>
            <p:cNvCxnSpPr>
              <a:stCxn id="367" idx="6"/>
              <a:endCxn id="368" idx="2"/>
            </p:cNvCxnSpPr>
            <p:nvPr/>
          </p:nvCxnSpPr>
          <p:spPr>
            <a:xfrm>
              <a:off x="3181774" y="5116030"/>
              <a:ext cx="313800" cy="158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25"/>
            <p:cNvCxnSpPr>
              <a:stCxn id="365" idx="3"/>
              <a:endCxn id="366" idx="6"/>
            </p:cNvCxnSpPr>
            <p:nvPr/>
          </p:nvCxnSpPr>
          <p:spPr>
            <a:xfrm flipH="1">
              <a:off x="3831129" y="3057848"/>
              <a:ext cx="2294700" cy="1239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25"/>
            <p:cNvCxnSpPr>
              <a:stCxn id="365" idx="4"/>
              <a:endCxn id="371" idx="7"/>
            </p:cNvCxnSpPr>
            <p:nvPr/>
          </p:nvCxnSpPr>
          <p:spPr>
            <a:xfrm flipH="1">
              <a:off x="5380680" y="3155738"/>
              <a:ext cx="982500" cy="94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25"/>
            <p:cNvCxnSpPr>
              <a:stCxn id="370" idx="3"/>
              <a:endCxn id="371" idx="0"/>
            </p:cNvCxnSpPr>
            <p:nvPr/>
          </p:nvCxnSpPr>
          <p:spPr>
            <a:xfrm flipH="1">
              <a:off x="5143328" y="2107567"/>
              <a:ext cx="982500" cy="1893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25"/>
            <p:cNvCxnSpPr>
              <a:stCxn id="368" idx="6"/>
              <a:endCxn id="375" idx="2"/>
            </p:cNvCxnSpPr>
            <p:nvPr/>
          </p:nvCxnSpPr>
          <p:spPr>
            <a:xfrm rot="10800000" flipH="1">
              <a:off x="4166886" y="4668903"/>
              <a:ext cx="2532000" cy="605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95" name="Google Shape;395;p25"/>
          <p:cNvSpPr txBox="1"/>
          <p:nvPr/>
        </p:nvSpPr>
        <p:spPr>
          <a:xfrm>
            <a:off x="4749719" y="6228388"/>
            <a:ext cx="74666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the UMAP;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UMAP and clustering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0" y="133075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Clustering</a:t>
            </a:r>
            <a:endParaRPr/>
          </a:p>
        </p:txBody>
      </p:sp>
      <p:grpSp>
        <p:nvGrpSpPr>
          <p:cNvPr id="522" name="Google Shape;522;p37"/>
          <p:cNvGrpSpPr/>
          <p:nvPr/>
        </p:nvGrpSpPr>
        <p:grpSpPr>
          <a:xfrm>
            <a:off x="2452570" y="1641191"/>
            <a:ext cx="6843103" cy="4107192"/>
            <a:chOff x="2510443" y="1537019"/>
            <a:chExt cx="6843103" cy="4107192"/>
          </a:xfrm>
        </p:grpSpPr>
        <p:sp>
          <p:nvSpPr>
            <p:cNvPr id="523" name="Google Shape;523;p37"/>
            <p:cNvSpPr/>
            <p:nvPr/>
          </p:nvSpPr>
          <p:spPr>
            <a:xfrm>
              <a:off x="4287938" y="2709860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6027515" y="2487300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159889" y="3962757"/>
              <a:ext cx="671331" cy="668438"/>
            </a:xfrm>
            <a:prstGeom prst="ellipse">
              <a:avLst/>
            </a:prstGeom>
            <a:solidFill>
              <a:srgbClr val="FF93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2510443" y="4781811"/>
              <a:ext cx="671331" cy="668438"/>
            </a:xfrm>
            <a:prstGeom prst="ellipse">
              <a:avLst/>
            </a:prstGeom>
            <a:solidFill>
              <a:srgbClr val="FF93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495555" y="4940084"/>
              <a:ext cx="671331" cy="668438"/>
            </a:xfrm>
            <a:prstGeom prst="ellipse">
              <a:avLst/>
            </a:prstGeom>
            <a:solidFill>
              <a:srgbClr val="FF93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8682215" y="4307335"/>
              <a:ext cx="671331" cy="668438"/>
            </a:xfrm>
            <a:prstGeom prst="ellipse">
              <a:avLst/>
            </a:prstGeom>
            <a:solidFill>
              <a:srgbClr val="00905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6027514" y="1537019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</a:t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4807592" y="4001202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4326520" y="1753073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7733099" y="3089088"/>
              <a:ext cx="671331" cy="668438"/>
            </a:xfrm>
            <a:prstGeom prst="ellipse">
              <a:avLst/>
            </a:prstGeom>
            <a:solidFill>
              <a:srgbClr val="00905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7763965" y="4975773"/>
              <a:ext cx="671331" cy="668438"/>
            </a:xfrm>
            <a:prstGeom prst="ellipse">
              <a:avLst/>
            </a:prstGeom>
            <a:solidFill>
              <a:srgbClr val="00905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6698846" y="4334698"/>
              <a:ext cx="671331" cy="668438"/>
            </a:xfrm>
            <a:prstGeom prst="ellipse">
              <a:avLst/>
            </a:prstGeom>
            <a:solidFill>
              <a:srgbClr val="00905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/>
            </a:p>
          </p:txBody>
        </p:sp>
        <p:cxnSp>
          <p:nvCxnSpPr>
            <p:cNvPr id="535" name="Google Shape;535;p37"/>
            <p:cNvCxnSpPr>
              <a:stCxn id="531" idx="4"/>
              <a:endCxn id="523" idx="0"/>
            </p:cNvCxnSpPr>
            <p:nvPr/>
          </p:nvCxnSpPr>
          <p:spPr>
            <a:xfrm flipH="1">
              <a:off x="4623485" y="2421511"/>
              <a:ext cx="38700" cy="288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6" name="Google Shape;536;p37"/>
            <p:cNvCxnSpPr>
              <a:stCxn id="524" idx="2"/>
              <a:endCxn id="531" idx="5"/>
            </p:cNvCxnSpPr>
            <p:nvPr/>
          </p:nvCxnSpPr>
          <p:spPr>
            <a:xfrm rot="10800000">
              <a:off x="4899515" y="2323519"/>
              <a:ext cx="1128000" cy="498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37"/>
            <p:cNvCxnSpPr>
              <a:stCxn id="531" idx="6"/>
            </p:cNvCxnSpPr>
            <p:nvPr/>
          </p:nvCxnSpPr>
          <p:spPr>
            <a:xfrm rot="10800000" flipH="1">
              <a:off x="4997851" y="1942392"/>
              <a:ext cx="1044000" cy="144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37"/>
            <p:cNvCxnSpPr>
              <a:stCxn id="524" idx="0"/>
              <a:endCxn id="529" idx="4"/>
            </p:cNvCxnSpPr>
            <p:nvPr/>
          </p:nvCxnSpPr>
          <p:spPr>
            <a:xfrm rot="10800000">
              <a:off x="6363180" y="2205600"/>
              <a:ext cx="0" cy="2817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37"/>
            <p:cNvCxnSpPr>
              <a:endCxn id="532" idx="2"/>
            </p:cNvCxnSpPr>
            <p:nvPr/>
          </p:nvCxnSpPr>
          <p:spPr>
            <a:xfrm>
              <a:off x="6401699" y="3138907"/>
              <a:ext cx="1331400" cy="284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37"/>
            <p:cNvCxnSpPr>
              <a:endCxn id="533" idx="0"/>
            </p:cNvCxnSpPr>
            <p:nvPr/>
          </p:nvCxnSpPr>
          <p:spPr>
            <a:xfrm>
              <a:off x="8068730" y="3755673"/>
              <a:ext cx="30900" cy="1220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37"/>
            <p:cNvCxnSpPr>
              <a:endCxn id="534" idx="7"/>
            </p:cNvCxnSpPr>
            <p:nvPr/>
          </p:nvCxnSpPr>
          <p:spPr>
            <a:xfrm flipH="1">
              <a:off x="7271863" y="3611489"/>
              <a:ext cx="511500" cy="821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2" name="Google Shape;542;p37"/>
            <p:cNvCxnSpPr>
              <a:stCxn id="534" idx="6"/>
              <a:endCxn id="528" idx="2"/>
            </p:cNvCxnSpPr>
            <p:nvPr/>
          </p:nvCxnSpPr>
          <p:spPr>
            <a:xfrm rot="10800000" flipH="1">
              <a:off x="7370177" y="4641617"/>
              <a:ext cx="1311900" cy="27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3" name="Google Shape;543;p37"/>
            <p:cNvCxnSpPr>
              <a:stCxn id="532" idx="5"/>
              <a:endCxn id="528" idx="1"/>
            </p:cNvCxnSpPr>
            <p:nvPr/>
          </p:nvCxnSpPr>
          <p:spPr>
            <a:xfrm>
              <a:off x="8306116" y="3659636"/>
              <a:ext cx="474300" cy="745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4" name="Google Shape;544;p37"/>
            <p:cNvCxnSpPr>
              <a:stCxn id="528" idx="3"/>
              <a:endCxn id="533" idx="7"/>
            </p:cNvCxnSpPr>
            <p:nvPr/>
          </p:nvCxnSpPr>
          <p:spPr>
            <a:xfrm flipH="1">
              <a:off x="8337129" y="4877883"/>
              <a:ext cx="443400" cy="195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37"/>
            <p:cNvCxnSpPr>
              <a:stCxn id="533" idx="2"/>
              <a:endCxn id="530" idx="5"/>
            </p:cNvCxnSpPr>
            <p:nvPr/>
          </p:nvCxnSpPr>
          <p:spPr>
            <a:xfrm rot="10800000">
              <a:off x="5380465" y="4571692"/>
              <a:ext cx="2383500" cy="738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6" name="Google Shape;546;p37"/>
            <p:cNvCxnSpPr>
              <a:stCxn id="523" idx="4"/>
              <a:endCxn id="527" idx="0"/>
            </p:cNvCxnSpPr>
            <p:nvPr/>
          </p:nvCxnSpPr>
          <p:spPr>
            <a:xfrm flipH="1">
              <a:off x="3831303" y="3378298"/>
              <a:ext cx="792300" cy="156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7" name="Google Shape;547;p37"/>
            <p:cNvCxnSpPr>
              <a:stCxn id="525" idx="4"/>
              <a:endCxn id="527" idx="1"/>
            </p:cNvCxnSpPr>
            <p:nvPr/>
          </p:nvCxnSpPr>
          <p:spPr>
            <a:xfrm>
              <a:off x="3495555" y="4631195"/>
              <a:ext cx="98400" cy="406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8" name="Google Shape;548;p37"/>
            <p:cNvCxnSpPr>
              <a:stCxn id="525" idx="3"/>
              <a:endCxn id="526" idx="7"/>
            </p:cNvCxnSpPr>
            <p:nvPr/>
          </p:nvCxnSpPr>
          <p:spPr>
            <a:xfrm flipH="1">
              <a:off x="3083603" y="4533305"/>
              <a:ext cx="174600" cy="346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" name="Google Shape;549;p37"/>
            <p:cNvCxnSpPr>
              <a:stCxn id="526" idx="6"/>
              <a:endCxn id="527" idx="2"/>
            </p:cNvCxnSpPr>
            <p:nvPr/>
          </p:nvCxnSpPr>
          <p:spPr>
            <a:xfrm>
              <a:off x="3181774" y="5116030"/>
              <a:ext cx="313800" cy="158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0" name="Google Shape;550;p37"/>
            <p:cNvCxnSpPr>
              <a:stCxn id="524" idx="3"/>
              <a:endCxn id="525" idx="6"/>
            </p:cNvCxnSpPr>
            <p:nvPr/>
          </p:nvCxnSpPr>
          <p:spPr>
            <a:xfrm flipH="1">
              <a:off x="3831129" y="3057848"/>
              <a:ext cx="2294700" cy="1239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1" name="Google Shape;551;p37"/>
            <p:cNvCxnSpPr>
              <a:stCxn id="524" idx="4"/>
              <a:endCxn id="530" idx="7"/>
            </p:cNvCxnSpPr>
            <p:nvPr/>
          </p:nvCxnSpPr>
          <p:spPr>
            <a:xfrm flipH="1">
              <a:off x="5380680" y="3155738"/>
              <a:ext cx="982500" cy="94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2" name="Google Shape;552;p37"/>
            <p:cNvCxnSpPr>
              <a:stCxn id="529" idx="3"/>
              <a:endCxn id="530" idx="0"/>
            </p:cNvCxnSpPr>
            <p:nvPr/>
          </p:nvCxnSpPr>
          <p:spPr>
            <a:xfrm flipH="1">
              <a:off x="5143328" y="2107567"/>
              <a:ext cx="982500" cy="1893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3" name="Google Shape;553;p37"/>
            <p:cNvCxnSpPr>
              <a:stCxn id="527" idx="6"/>
              <a:endCxn id="534" idx="2"/>
            </p:cNvCxnSpPr>
            <p:nvPr/>
          </p:nvCxnSpPr>
          <p:spPr>
            <a:xfrm rot="10800000" flipH="1">
              <a:off x="4166886" y="4668903"/>
              <a:ext cx="2532000" cy="605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54" name="Google Shape;554;p37"/>
          <p:cNvSpPr/>
          <p:nvPr/>
        </p:nvSpPr>
        <p:spPr>
          <a:xfrm>
            <a:off x="-21940" y="6551975"/>
            <a:ext cx="2085300" cy="345900"/>
          </a:xfrm>
          <a:prstGeom prst="rect">
            <a:avLst/>
          </a:prstGeom>
          <a:solidFill>
            <a:srgbClr val="521B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Single Cell RNAseq</a:t>
            </a:r>
            <a:endParaRPr/>
          </a:p>
        </p:txBody>
      </p:sp>
      <p:pic>
        <p:nvPicPr>
          <p:cNvPr id="82" name="Google Shape;82;p5" descr="File:RNA-Seq workflow-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76" y="1145071"/>
            <a:ext cx="7142283" cy="5053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Differential Expression: Cluster Markers</a:t>
            </a: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Marker Finding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375" y="1782512"/>
            <a:ext cx="3437250" cy="3292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6"/>
          <p:cNvSpPr/>
          <p:nvPr/>
        </p:nvSpPr>
        <p:spPr>
          <a:xfrm>
            <a:off x="3697941" y="1625484"/>
            <a:ext cx="3065930" cy="3860916"/>
          </a:xfrm>
          <a:custGeom>
            <a:avLst/>
            <a:gdLst/>
            <a:ahLst/>
            <a:cxnLst/>
            <a:rect l="l" t="t" r="r" b="b"/>
            <a:pathLst>
              <a:path w="3065930" h="3860916" extrusionOk="0">
                <a:moveTo>
                  <a:pt x="2595283" y="68845"/>
                </a:moveTo>
                <a:cubicBezTo>
                  <a:pt x="2563906" y="64363"/>
                  <a:pt x="2532233" y="61614"/>
                  <a:pt x="2501153" y="55398"/>
                </a:cubicBezTo>
                <a:cubicBezTo>
                  <a:pt x="2464909" y="48149"/>
                  <a:pt x="2430356" y="32182"/>
                  <a:pt x="2393577" y="28504"/>
                </a:cubicBezTo>
                <a:lnTo>
                  <a:pt x="2259106" y="15057"/>
                </a:lnTo>
                <a:cubicBezTo>
                  <a:pt x="2241177" y="10575"/>
                  <a:pt x="2223799" y="1610"/>
                  <a:pt x="2205318" y="1610"/>
                </a:cubicBezTo>
                <a:cubicBezTo>
                  <a:pt x="1836535" y="1610"/>
                  <a:pt x="1913125" y="-9876"/>
                  <a:pt x="1721224" y="28504"/>
                </a:cubicBezTo>
                <a:cubicBezTo>
                  <a:pt x="1560639" y="97326"/>
                  <a:pt x="1695381" y="45493"/>
                  <a:pt x="1519518" y="95740"/>
                </a:cubicBezTo>
                <a:cubicBezTo>
                  <a:pt x="1290384" y="161208"/>
                  <a:pt x="1551685" y="94421"/>
                  <a:pt x="1385047" y="136081"/>
                </a:cubicBezTo>
                <a:cubicBezTo>
                  <a:pt x="1367118" y="149528"/>
                  <a:pt x="1351305" y="166399"/>
                  <a:pt x="1331259" y="176422"/>
                </a:cubicBezTo>
                <a:cubicBezTo>
                  <a:pt x="1314729" y="184687"/>
                  <a:pt x="1295241" y="184792"/>
                  <a:pt x="1277471" y="189869"/>
                </a:cubicBezTo>
                <a:cubicBezTo>
                  <a:pt x="1263842" y="193763"/>
                  <a:pt x="1250577" y="198834"/>
                  <a:pt x="1237130" y="203316"/>
                </a:cubicBezTo>
                <a:cubicBezTo>
                  <a:pt x="1219200" y="216763"/>
                  <a:pt x="1203821" y="234555"/>
                  <a:pt x="1183341" y="243657"/>
                </a:cubicBezTo>
                <a:cubicBezTo>
                  <a:pt x="1070462" y="293825"/>
                  <a:pt x="1157598" y="211693"/>
                  <a:pt x="1062318" y="297445"/>
                </a:cubicBezTo>
                <a:lnTo>
                  <a:pt x="941294" y="418469"/>
                </a:lnTo>
                <a:cubicBezTo>
                  <a:pt x="923365" y="436398"/>
                  <a:pt x="901571" y="451160"/>
                  <a:pt x="887506" y="472257"/>
                </a:cubicBezTo>
                <a:cubicBezTo>
                  <a:pt x="851067" y="526916"/>
                  <a:pt x="811071" y="589036"/>
                  <a:pt x="766483" y="633622"/>
                </a:cubicBezTo>
                <a:cubicBezTo>
                  <a:pt x="696622" y="703480"/>
                  <a:pt x="795132" y="602438"/>
                  <a:pt x="699247" y="714304"/>
                </a:cubicBezTo>
                <a:cubicBezTo>
                  <a:pt x="660627" y="759361"/>
                  <a:pt x="649611" y="752550"/>
                  <a:pt x="618565" y="808434"/>
                </a:cubicBezTo>
                <a:cubicBezTo>
                  <a:pt x="606843" y="829535"/>
                  <a:pt x="604090" y="854971"/>
                  <a:pt x="591671" y="875669"/>
                </a:cubicBezTo>
                <a:cubicBezTo>
                  <a:pt x="520169" y="994838"/>
                  <a:pt x="558093" y="896886"/>
                  <a:pt x="510988" y="983245"/>
                </a:cubicBezTo>
                <a:cubicBezTo>
                  <a:pt x="491790" y="1018441"/>
                  <a:pt x="477827" y="1056444"/>
                  <a:pt x="457200" y="1090822"/>
                </a:cubicBezTo>
                <a:cubicBezTo>
                  <a:pt x="430306" y="1135645"/>
                  <a:pt x="399895" y="1178538"/>
                  <a:pt x="376518" y="1225292"/>
                </a:cubicBezTo>
                <a:cubicBezTo>
                  <a:pt x="367553" y="1243222"/>
                  <a:pt x="359569" y="1261676"/>
                  <a:pt x="349624" y="1279081"/>
                </a:cubicBezTo>
                <a:cubicBezTo>
                  <a:pt x="306953" y="1353756"/>
                  <a:pt x="333114" y="1285208"/>
                  <a:pt x="282388" y="1386657"/>
                </a:cubicBezTo>
                <a:cubicBezTo>
                  <a:pt x="226708" y="1498015"/>
                  <a:pt x="319130" y="1351712"/>
                  <a:pt x="242047" y="1467340"/>
                </a:cubicBezTo>
                <a:cubicBezTo>
                  <a:pt x="237565" y="1485269"/>
                  <a:pt x="236106" y="1504240"/>
                  <a:pt x="228600" y="1521128"/>
                </a:cubicBezTo>
                <a:cubicBezTo>
                  <a:pt x="217985" y="1545012"/>
                  <a:pt x="195945" y="1563382"/>
                  <a:pt x="188259" y="1588363"/>
                </a:cubicBezTo>
                <a:cubicBezTo>
                  <a:pt x="177631" y="1622903"/>
                  <a:pt x="182384" y="1660604"/>
                  <a:pt x="174812" y="1695940"/>
                </a:cubicBezTo>
                <a:cubicBezTo>
                  <a:pt x="168872" y="1723659"/>
                  <a:pt x="156883" y="1749728"/>
                  <a:pt x="147918" y="1776622"/>
                </a:cubicBezTo>
                <a:cubicBezTo>
                  <a:pt x="138953" y="1803516"/>
                  <a:pt x="127900" y="1829802"/>
                  <a:pt x="121024" y="1857304"/>
                </a:cubicBezTo>
                <a:cubicBezTo>
                  <a:pt x="116542" y="1875233"/>
                  <a:pt x="112887" y="1893390"/>
                  <a:pt x="107577" y="1911092"/>
                </a:cubicBezTo>
                <a:cubicBezTo>
                  <a:pt x="99431" y="1938246"/>
                  <a:pt x="85344" y="1963812"/>
                  <a:pt x="80683" y="1991775"/>
                </a:cubicBezTo>
                <a:cubicBezTo>
                  <a:pt x="76200" y="2018669"/>
                  <a:pt x="71381" y="2045509"/>
                  <a:pt x="67235" y="2072457"/>
                </a:cubicBezTo>
                <a:cubicBezTo>
                  <a:pt x="62415" y="2103784"/>
                  <a:pt x="59458" y="2135403"/>
                  <a:pt x="53788" y="2166587"/>
                </a:cubicBezTo>
                <a:cubicBezTo>
                  <a:pt x="50482" y="2184770"/>
                  <a:pt x="44823" y="2202446"/>
                  <a:pt x="40341" y="2220375"/>
                </a:cubicBezTo>
                <a:cubicBezTo>
                  <a:pt x="33471" y="2295943"/>
                  <a:pt x="30052" y="2374254"/>
                  <a:pt x="13447" y="2448975"/>
                </a:cubicBezTo>
                <a:cubicBezTo>
                  <a:pt x="10372" y="2462812"/>
                  <a:pt x="4482" y="2475869"/>
                  <a:pt x="0" y="2489316"/>
                </a:cubicBezTo>
                <a:cubicBezTo>
                  <a:pt x="4482" y="2655163"/>
                  <a:pt x="5162" y="2821156"/>
                  <a:pt x="13447" y="2986857"/>
                </a:cubicBezTo>
                <a:cubicBezTo>
                  <a:pt x="14637" y="3010657"/>
                  <a:pt x="46854" y="3064808"/>
                  <a:pt x="53788" y="3080987"/>
                </a:cubicBezTo>
                <a:cubicBezTo>
                  <a:pt x="59372" y="3094015"/>
                  <a:pt x="62258" y="3108056"/>
                  <a:pt x="67235" y="3121328"/>
                </a:cubicBezTo>
                <a:cubicBezTo>
                  <a:pt x="75711" y="3143929"/>
                  <a:pt x="85654" y="3165962"/>
                  <a:pt x="94130" y="3188563"/>
                </a:cubicBezTo>
                <a:cubicBezTo>
                  <a:pt x="99107" y="3201835"/>
                  <a:pt x="100693" y="3216513"/>
                  <a:pt x="107577" y="3228904"/>
                </a:cubicBezTo>
                <a:cubicBezTo>
                  <a:pt x="123274" y="3257159"/>
                  <a:pt x="151144" y="3278923"/>
                  <a:pt x="161365" y="3309587"/>
                </a:cubicBezTo>
                <a:cubicBezTo>
                  <a:pt x="172339" y="3342508"/>
                  <a:pt x="180935" y="3374637"/>
                  <a:pt x="201706" y="3403716"/>
                </a:cubicBezTo>
                <a:cubicBezTo>
                  <a:pt x="212759" y="3419191"/>
                  <a:pt x="229671" y="3429618"/>
                  <a:pt x="242047" y="3444057"/>
                </a:cubicBezTo>
                <a:cubicBezTo>
                  <a:pt x="256632" y="3461073"/>
                  <a:pt x="269361" y="3479608"/>
                  <a:pt x="282388" y="3497845"/>
                </a:cubicBezTo>
                <a:cubicBezTo>
                  <a:pt x="291782" y="3510996"/>
                  <a:pt x="298936" y="3525771"/>
                  <a:pt x="309283" y="3538187"/>
                </a:cubicBezTo>
                <a:cubicBezTo>
                  <a:pt x="321457" y="3552796"/>
                  <a:pt x="338214" y="3563314"/>
                  <a:pt x="349624" y="3578528"/>
                </a:cubicBezTo>
                <a:cubicBezTo>
                  <a:pt x="464187" y="3731279"/>
                  <a:pt x="327465" y="3586956"/>
                  <a:pt x="430306" y="3672657"/>
                </a:cubicBezTo>
                <a:cubicBezTo>
                  <a:pt x="444915" y="3684831"/>
                  <a:pt x="454023" y="3703763"/>
                  <a:pt x="470647" y="3712998"/>
                </a:cubicBezTo>
                <a:cubicBezTo>
                  <a:pt x="495429" y="3726765"/>
                  <a:pt x="524436" y="3730927"/>
                  <a:pt x="551330" y="3739892"/>
                </a:cubicBezTo>
                <a:lnTo>
                  <a:pt x="591671" y="3753340"/>
                </a:lnTo>
                <a:lnTo>
                  <a:pt x="712694" y="3793681"/>
                </a:lnTo>
                <a:cubicBezTo>
                  <a:pt x="726141" y="3798163"/>
                  <a:pt x="739284" y="3803690"/>
                  <a:pt x="753035" y="3807128"/>
                </a:cubicBezTo>
                <a:cubicBezTo>
                  <a:pt x="770965" y="3811610"/>
                  <a:pt x="789054" y="3815498"/>
                  <a:pt x="806824" y="3820575"/>
                </a:cubicBezTo>
                <a:cubicBezTo>
                  <a:pt x="820453" y="3824469"/>
                  <a:pt x="833233" y="3831410"/>
                  <a:pt x="847165" y="3834022"/>
                </a:cubicBezTo>
                <a:cubicBezTo>
                  <a:pt x="905111" y="3844887"/>
                  <a:pt x="963706" y="3851951"/>
                  <a:pt x="1021977" y="3860916"/>
                </a:cubicBezTo>
                <a:lnTo>
                  <a:pt x="1976718" y="3847469"/>
                </a:lnTo>
                <a:cubicBezTo>
                  <a:pt x="2064959" y="3845206"/>
                  <a:pt x="2049687" y="3838147"/>
                  <a:pt x="2111188" y="3820575"/>
                </a:cubicBezTo>
                <a:cubicBezTo>
                  <a:pt x="2128958" y="3815498"/>
                  <a:pt x="2147608" y="3813444"/>
                  <a:pt x="2164977" y="3807128"/>
                </a:cubicBezTo>
                <a:cubicBezTo>
                  <a:pt x="2197058" y="3795462"/>
                  <a:pt x="2227143" y="3778773"/>
                  <a:pt x="2259106" y="3766787"/>
                </a:cubicBezTo>
                <a:cubicBezTo>
                  <a:pt x="2298922" y="3751856"/>
                  <a:pt x="2340878" y="3742800"/>
                  <a:pt x="2380130" y="3726445"/>
                </a:cubicBezTo>
                <a:cubicBezTo>
                  <a:pt x="2507976" y="3673175"/>
                  <a:pt x="2307767" y="3722092"/>
                  <a:pt x="2487706" y="3686104"/>
                </a:cubicBezTo>
                <a:cubicBezTo>
                  <a:pt x="2505635" y="3677139"/>
                  <a:pt x="2523069" y="3667106"/>
                  <a:pt x="2541494" y="3659210"/>
                </a:cubicBezTo>
                <a:cubicBezTo>
                  <a:pt x="2554522" y="3653626"/>
                  <a:pt x="2569681" y="3653056"/>
                  <a:pt x="2581835" y="3645763"/>
                </a:cubicBezTo>
                <a:cubicBezTo>
                  <a:pt x="2592707" y="3639240"/>
                  <a:pt x="2597858" y="3625392"/>
                  <a:pt x="2608730" y="3618869"/>
                </a:cubicBezTo>
                <a:cubicBezTo>
                  <a:pt x="2695277" y="3566942"/>
                  <a:pt x="2597942" y="3657216"/>
                  <a:pt x="2702859" y="3578528"/>
                </a:cubicBezTo>
                <a:cubicBezTo>
                  <a:pt x="2723144" y="3563314"/>
                  <a:pt x="2737395" y="3541242"/>
                  <a:pt x="2756647" y="3524740"/>
                </a:cubicBezTo>
                <a:cubicBezTo>
                  <a:pt x="2768918" y="3514222"/>
                  <a:pt x="2784059" y="3507542"/>
                  <a:pt x="2796988" y="3497845"/>
                </a:cubicBezTo>
                <a:cubicBezTo>
                  <a:pt x="2837873" y="3467181"/>
                  <a:pt x="2875489" y="3432065"/>
                  <a:pt x="2918012" y="3403716"/>
                </a:cubicBezTo>
                <a:cubicBezTo>
                  <a:pt x="2931459" y="3394751"/>
                  <a:pt x="2946925" y="3388250"/>
                  <a:pt x="2958353" y="3376822"/>
                </a:cubicBezTo>
                <a:cubicBezTo>
                  <a:pt x="2975035" y="3360140"/>
                  <a:pt x="3010316" y="3305600"/>
                  <a:pt x="3025588" y="3282692"/>
                </a:cubicBezTo>
                <a:cubicBezTo>
                  <a:pt x="3021106" y="3215457"/>
                  <a:pt x="3019582" y="3147959"/>
                  <a:pt x="3012141" y="3080987"/>
                </a:cubicBezTo>
                <a:cubicBezTo>
                  <a:pt x="3006828" y="3033174"/>
                  <a:pt x="2964701" y="2999552"/>
                  <a:pt x="2944906" y="2959963"/>
                </a:cubicBezTo>
                <a:cubicBezTo>
                  <a:pt x="2895140" y="2860431"/>
                  <a:pt x="2945816" y="2947610"/>
                  <a:pt x="2877671" y="2865834"/>
                </a:cubicBezTo>
                <a:cubicBezTo>
                  <a:pt x="2867325" y="2853418"/>
                  <a:pt x="2860171" y="2838643"/>
                  <a:pt x="2850777" y="2825492"/>
                </a:cubicBezTo>
                <a:cubicBezTo>
                  <a:pt x="2837750" y="2807255"/>
                  <a:pt x="2823882" y="2789633"/>
                  <a:pt x="2810435" y="2771704"/>
                </a:cubicBezTo>
                <a:cubicBezTo>
                  <a:pt x="2805953" y="2758257"/>
                  <a:pt x="2804020" y="2743670"/>
                  <a:pt x="2796988" y="2731363"/>
                </a:cubicBezTo>
                <a:cubicBezTo>
                  <a:pt x="2763281" y="2672376"/>
                  <a:pt x="2757183" y="2684925"/>
                  <a:pt x="2716306" y="2637234"/>
                </a:cubicBezTo>
                <a:cubicBezTo>
                  <a:pt x="2701721" y="2620218"/>
                  <a:pt x="2690550" y="2600461"/>
                  <a:pt x="2675965" y="2583445"/>
                </a:cubicBezTo>
                <a:cubicBezTo>
                  <a:pt x="2663589" y="2569006"/>
                  <a:pt x="2646677" y="2558579"/>
                  <a:pt x="2635624" y="2543104"/>
                </a:cubicBezTo>
                <a:cubicBezTo>
                  <a:pt x="2573585" y="2456250"/>
                  <a:pt x="2647917" y="2515440"/>
                  <a:pt x="2568388" y="2462422"/>
                </a:cubicBezTo>
                <a:cubicBezTo>
                  <a:pt x="2559423" y="2448975"/>
                  <a:pt x="2548722" y="2436536"/>
                  <a:pt x="2541494" y="2422081"/>
                </a:cubicBezTo>
                <a:cubicBezTo>
                  <a:pt x="2535155" y="2409403"/>
                  <a:pt x="2535340" y="2393894"/>
                  <a:pt x="2528047" y="2381740"/>
                </a:cubicBezTo>
                <a:cubicBezTo>
                  <a:pt x="2521524" y="2370868"/>
                  <a:pt x="2510118" y="2363810"/>
                  <a:pt x="2501153" y="2354845"/>
                </a:cubicBezTo>
                <a:cubicBezTo>
                  <a:pt x="2466637" y="2216780"/>
                  <a:pt x="2513551" y="2387905"/>
                  <a:pt x="2460812" y="2247269"/>
                </a:cubicBezTo>
                <a:cubicBezTo>
                  <a:pt x="2454323" y="2229965"/>
                  <a:pt x="2452442" y="2211251"/>
                  <a:pt x="2447365" y="2193481"/>
                </a:cubicBezTo>
                <a:cubicBezTo>
                  <a:pt x="2443471" y="2179852"/>
                  <a:pt x="2438400" y="2166587"/>
                  <a:pt x="2433918" y="2153140"/>
                </a:cubicBezTo>
                <a:cubicBezTo>
                  <a:pt x="2439611" y="2067739"/>
                  <a:pt x="2427886" y="1987920"/>
                  <a:pt x="2460812" y="1911092"/>
                </a:cubicBezTo>
                <a:cubicBezTo>
                  <a:pt x="2468708" y="1892667"/>
                  <a:pt x="2481367" y="1876321"/>
                  <a:pt x="2487706" y="1857304"/>
                </a:cubicBezTo>
                <a:cubicBezTo>
                  <a:pt x="2539062" y="1703236"/>
                  <a:pt x="2485115" y="1793955"/>
                  <a:pt x="2541494" y="1709387"/>
                </a:cubicBezTo>
                <a:cubicBezTo>
                  <a:pt x="2545082" y="1695036"/>
                  <a:pt x="2579847" y="1544281"/>
                  <a:pt x="2595283" y="1521128"/>
                </a:cubicBezTo>
                <a:cubicBezTo>
                  <a:pt x="2604248" y="1507681"/>
                  <a:pt x="2612081" y="1493407"/>
                  <a:pt x="2622177" y="1480787"/>
                </a:cubicBezTo>
                <a:cubicBezTo>
                  <a:pt x="2630097" y="1470887"/>
                  <a:pt x="2640955" y="1463632"/>
                  <a:pt x="2649071" y="1453892"/>
                </a:cubicBezTo>
                <a:cubicBezTo>
                  <a:pt x="2663418" y="1436675"/>
                  <a:pt x="2676385" y="1418341"/>
                  <a:pt x="2689412" y="1400104"/>
                </a:cubicBezTo>
                <a:cubicBezTo>
                  <a:pt x="2719818" y="1357535"/>
                  <a:pt x="2718978" y="1349922"/>
                  <a:pt x="2756647" y="1305975"/>
                </a:cubicBezTo>
                <a:cubicBezTo>
                  <a:pt x="2769023" y="1291536"/>
                  <a:pt x="2781165" y="1276183"/>
                  <a:pt x="2796988" y="1265634"/>
                </a:cubicBezTo>
                <a:cubicBezTo>
                  <a:pt x="2808782" y="1257771"/>
                  <a:pt x="2823883" y="1256669"/>
                  <a:pt x="2837330" y="1252187"/>
                </a:cubicBezTo>
                <a:cubicBezTo>
                  <a:pt x="2859742" y="1229775"/>
                  <a:pt x="2890391" y="1213300"/>
                  <a:pt x="2904565" y="1184951"/>
                </a:cubicBezTo>
                <a:cubicBezTo>
                  <a:pt x="2941482" y="1111117"/>
                  <a:pt x="2919432" y="1147199"/>
                  <a:pt x="2971800" y="1077375"/>
                </a:cubicBezTo>
                <a:cubicBezTo>
                  <a:pt x="2976282" y="1063928"/>
                  <a:pt x="2979663" y="1050062"/>
                  <a:pt x="2985247" y="1037034"/>
                </a:cubicBezTo>
                <a:cubicBezTo>
                  <a:pt x="2993143" y="1018609"/>
                  <a:pt x="3005802" y="1002262"/>
                  <a:pt x="3012141" y="983245"/>
                </a:cubicBezTo>
                <a:cubicBezTo>
                  <a:pt x="3019368" y="961562"/>
                  <a:pt x="3020449" y="938280"/>
                  <a:pt x="3025588" y="916010"/>
                </a:cubicBezTo>
                <a:cubicBezTo>
                  <a:pt x="3074243" y="705175"/>
                  <a:pt x="3035206" y="894818"/>
                  <a:pt x="3065930" y="741198"/>
                </a:cubicBezTo>
                <a:cubicBezTo>
                  <a:pt x="3060814" y="715618"/>
                  <a:pt x="3052820" y="661192"/>
                  <a:pt x="3039035" y="633622"/>
                </a:cubicBezTo>
                <a:cubicBezTo>
                  <a:pt x="3031807" y="619167"/>
                  <a:pt x="3019369" y="607736"/>
                  <a:pt x="3012141" y="593281"/>
                </a:cubicBezTo>
                <a:cubicBezTo>
                  <a:pt x="3005802" y="580603"/>
                  <a:pt x="3005578" y="565331"/>
                  <a:pt x="2998694" y="552940"/>
                </a:cubicBezTo>
                <a:cubicBezTo>
                  <a:pt x="2916935" y="405773"/>
                  <a:pt x="2975074" y="531283"/>
                  <a:pt x="2904565" y="418469"/>
                </a:cubicBezTo>
                <a:cubicBezTo>
                  <a:pt x="2893941" y="401470"/>
                  <a:pt x="2887616" y="382085"/>
                  <a:pt x="2877671" y="364681"/>
                </a:cubicBezTo>
                <a:cubicBezTo>
                  <a:pt x="2836287" y="292259"/>
                  <a:pt x="2868055" y="352659"/>
                  <a:pt x="2823883" y="297445"/>
                </a:cubicBezTo>
                <a:cubicBezTo>
                  <a:pt x="2813787" y="284825"/>
                  <a:pt x="2808416" y="268532"/>
                  <a:pt x="2796988" y="257104"/>
                </a:cubicBezTo>
                <a:cubicBezTo>
                  <a:pt x="2785560" y="245676"/>
                  <a:pt x="2769062" y="240556"/>
                  <a:pt x="2756647" y="230210"/>
                </a:cubicBezTo>
                <a:cubicBezTo>
                  <a:pt x="2742038" y="218036"/>
                  <a:pt x="2731317" y="201544"/>
                  <a:pt x="2716306" y="189869"/>
                </a:cubicBezTo>
                <a:cubicBezTo>
                  <a:pt x="2690792" y="170025"/>
                  <a:pt x="2658480" y="158937"/>
                  <a:pt x="2635624" y="136081"/>
                </a:cubicBezTo>
                <a:cubicBezTo>
                  <a:pt x="2613212" y="113669"/>
                  <a:pt x="2598457" y="78868"/>
                  <a:pt x="2568388" y="68845"/>
                </a:cubicBezTo>
                <a:lnTo>
                  <a:pt x="2528047" y="55398"/>
                </a:lnTo>
              </a:path>
            </a:pathLst>
          </a:custGeom>
          <a:noFill/>
          <a:ln w="38100" cap="flat" cmpd="sng">
            <a:solidFill>
              <a:srgbClr val="94209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6327783" y="2863418"/>
            <a:ext cx="1922930" cy="1385047"/>
          </a:xfrm>
          <a:custGeom>
            <a:avLst/>
            <a:gdLst/>
            <a:ahLst/>
            <a:cxnLst/>
            <a:rect l="l" t="t" r="r" b="b"/>
            <a:pathLst>
              <a:path w="1922930" h="1385047" extrusionOk="0">
                <a:moveTo>
                  <a:pt x="1102659" y="26894"/>
                </a:moveTo>
                <a:cubicBezTo>
                  <a:pt x="1071283" y="24653"/>
                  <a:pt x="1012840" y="19401"/>
                  <a:pt x="968188" y="13447"/>
                </a:cubicBezTo>
                <a:cubicBezTo>
                  <a:pt x="945533" y="10426"/>
                  <a:pt x="923809" y="0"/>
                  <a:pt x="900953" y="0"/>
                </a:cubicBezTo>
                <a:cubicBezTo>
                  <a:pt x="833568" y="0"/>
                  <a:pt x="766482" y="8965"/>
                  <a:pt x="699247" y="13447"/>
                </a:cubicBezTo>
                <a:cubicBezTo>
                  <a:pt x="682014" y="17755"/>
                  <a:pt x="624408" y="30696"/>
                  <a:pt x="605118" y="40341"/>
                </a:cubicBezTo>
                <a:cubicBezTo>
                  <a:pt x="590663" y="47569"/>
                  <a:pt x="579546" y="60672"/>
                  <a:pt x="564777" y="67236"/>
                </a:cubicBezTo>
                <a:cubicBezTo>
                  <a:pt x="538871" y="78750"/>
                  <a:pt x="510988" y="85165"/>
                  <a:pt x="484094" y="94130"/>
                </a:cubicBezTo>
                <a:lnTo>
                  <a:pt x="443753" y="107577"/>
                </a:lnTo>
                <a:lnTo>
                  <a:pt x="322730" y="147918"/>
                </a:lnTo>
                <a:lnTo>
                  <a:pt x="282388" y="161365"/>
                </a:lnTo>
                <a:cubicBezTo>
                  <a:pt x="268941" y="174812"/>
                  <a:pt x="257870" y="191157"/>
                  <a:pt x="242047" y="201706"/>
                </a:cubicBezTo>
                <a:cubicBezTo>
                  <a:pt x="230253" y="209569"/>
                  <a:pt x="214097" y="208269"/>
                  <a:pt x="201706" y="215153"/>
                </a:cubicBezTo>
                <a:cubicBezTo>
                  <a:pt x="173451" y="230850"/>
                  <a:pt x="147918" y="251012"/>
                  <a:pt x="121024" y="268941"/>
                </a:cubicBezTo>
                <a:lnTo>
                  <a:pt x="121024" y="268941"/>
                </a:lnTo>
                <a:lnTo>
                  <a:pt x="53788" y="336177"/>
                </a:lnTo>
                <a:cubicBezTo>
                  <a:pt x="49306" y="349624"/>
                  <a:pt x="44235" y="362889"/>
                  <a:pt x="40341" y="376518"/>
                </a:cubicBezTo>
                <a:cubicBezTo>
                  <a:pt x="35264" y="394288"/>
                  <a:pt x="32204" y="412604"/>
                  <a:pt x="26894" y="430306"/>
                </a:cubicBezTo>
                <a:cubicBezTo>
                  <a:pt x="18748" y="457460"/>
                  <a:pt x="0" y="510989"/>
                  <a:pt x="0" y="510989"/>
                </a:cubicBezTo>
                <a:cubicBezTo>
                  <a:pt x="4482" y="623048"/>
                  <a:pt x="5731" y="735282"/>
                  <a:pt x="13447" y="847165"/>
                </a:cubicBezTo>
                <a:cubicBezTo>
                  <a:pt x="14801" y="866801"/>
                  <a:pt x="50146" y="977995"/>
                  <a:pt x="53788" y="981636"/>
                </a:cubicBezTo>
                <a:lnTo>
                  <a:pt x="80683" y="1008530"/>
                </a:lnTo>
                <a:cubicBezTo>
                  <a:pt x="106400" y="1085682"/>
                  <a:pt x="75713" y="1013666"/>
                  <a:pt x="134471" y="1089212"/>
                </a:cubicBezTo>
                <a:cubicBezTo>
                  <a:pt x="140307" y="1096715"/>
                  <a:pt x="186971" y="1179880"/>
                  <a:pt x="215153" y="1196789"/>
                </a:cubicBezTo>
                <a:cubicBezTo>
                  <a:pt x="227307" y="1204082"/>
                  <a:pt x="242047" y="1205754"/>
                  <a:pt x="255494" y="1210236"/>
                </a:cubicBezTo>
                <a:cubicBezTo>
                  <a:pt x="332567" y="1325846"/>
                  <a:pt x="229941" y="1189794"/>
                  <a:pt x="322730" y="1264024"/>
                </a:cubicBezTo>
                <a:cubicBezTo>
                  <a:pt x="335350" y="1274120"/>
                  <a:pt x="337004" y="1294269"/>
                  <a:pt x="349624" y="1304365"/>
                </a:cubicBezTo>
                <a:cubicBezTo>
                  <a:pt x="360692" y="1313220"/>
                  <a:pt x="377287" y="1311473"/>
                  <a:pt x="389965" y="1317812"/>
                </a:cubicBezTo>
                <a:cubicBezTo>
                  <a:pt x="404420" y="1325040"/>
                  <a:pt x="415538" y="1338142"/>
                  <a:pt x="430306" y="1344706"/>
                </a:cubicBezTo>
                <a:cubicBezTo>
                  <a:pt x="500254" y="1375794"/>
                  <a:pt x="528543" y="1374108"/>
                  <a:pt x="605118" y="1385047"/>
                </a:cubicBezTo>
                <a:cubicBezTo>
                  <a:pt x="753036" y="1380565"/>
                  <a:pt x="901321" y="1382950"/>
                  <a:pt x="1048871" y="1371600"/>
                </a:cubicBezTo>
                <a:cubicBezTo>
                  <a:pt x="1070245" y="1369956"/>
                  <a:pt x="1173229" y="1327236"/>
                  <a:pt x="1196788" y="1317812"/>
                </a:cubicBezTo>
                <a:cubicBezTo>
                  <a:pt x="1259731" y="1254871"/>
                  <a:pt x="1182559" y="1324022"/>
                  <a:pt x="1264024" y="1277471"/>
                </a:cubicBezTo>
                <a:cubicBezTo>
                  <a:pt x="1283483" y="1266352"/>
                  <a:pt x="1299452" y="1249982"/>
                  <a:pt x="1317812" y="1237130"/>
                </a:cubicBezTo>
                <a:cubicBezTo>
                  <a:pt x="1347534" y="1216324"/>
                  <a:pt x="1420900" y="1171244"/>
                  <a:pt x="1452283" y="1143000"/>
                </a:cubicBezTo>
                <a:cubicBezTo>
                  <a:pt x="1480553" y="1117557"/>
                  <a:pt x="1506071" y="1089212"/>
                  <a:pt x="1532965" y="1062318"/>
                </a:cubicBezTo>
                <a:cubicBezTo>
                  <a:pt x="1546412" y="1048871"/>
                  <a:pt x="1558092" y="1033387"/>
                  <a:pt x="1573306" y="1021977"/>
                </a:cubicBezTo>
                <a:cubicBezTo>
                  <a:pt x="1591235" y="1008530"/>
                  <a:pt x="1610078" y="996221"/>
                  <a:pt x="1627094" y="981636"/>
                </a:cubicBezTo>
                <a:cubicBezTo>
                  <a:pt x="1641533" y="969260"/>
                  <a:pt x="1652826" y="953469"/>
                  <a:pt x="1667436" y="941294"/>
                </a:cubicBezTo>
                <a:cubicBezTo>
                  <a:pt x="1679851" y="930948"/>
                  <a:pt x="1696349" y="925828"/>
                  <a:pt x="1707777" y="914400"/>
                </a:cubicBezTo>
                <a:cubicBezTo>
                  <a:pt x="1723624" y="898553"/>
                  <a:pt x="1733533" y="877628"/>
                  <a:pt x="1748118" y="860612"/>
                </a:cubicBezTo>
                <a:cubicBezTo>
                  <a:pt x="1760494" y="846173"/>
                  <a:pt x="1776083" y="834710"/>
                  <a:pt x="1788459" y="820271"/>
                </a:cubicBezTo>
                <a:cubicBezTo>
                  <a:pt x="1805198" y="800743"/>
                  <a:pt x="1878379" y="698427"/>
                  <a:pt x="1882588" y="685800"/>
                </a:cubicBezTo>
                <a:cubicBezTo>
                  <a:pt x="1901147" y="630127"/>
                  <a:pt x="1888173" y="657253"/>
                  <a:pt x="1922930" y="605118"/>
                </a:cubicBezTo>
                <a:cubicBezTo>
                  <a:pt x="1921189" y="587706"/>
                  <a:pt x="1914587" y="421964"/>
                  <a:pt x="1882588" y="389965"/>
                </a:cubicBezTo>
                <a:cubicBezTo>
                  <a:pt x="1869141" y="376518"/>
                  <a:pt x="1854421" y="364233"/>
                  <a:pt x="1842247" y="349624"/>
                </a:cubicBezTo>
                <a:cubicBezTo>
                  <a:pt x="1811240" y="312416"/>
                  <a:pt x="1819207" y="298405"/>
                  <a:pt x="1775012" y="268941"/>
                </a:cubicBezTo>
                <a:cubicBezTo>
                  <a:pt x="1763218" y="261078"/>
                  <a:pt x="1748118" y="259976"/>
                  <a:pt x="1734671" y="255494"/>
                </a:cubicBezTo>
                <a:cubicBezTo>
                  <a:pt x="1727442" y="250073"/>
                  <a:pt x="1656632" y="195411"/>
                  <a:pt x="1640541" y="188259"/>
                </a:cubicBezTo>
                <a:cubicBezTo>
                  <a:pt x="1614636" y="176746"/>
                  <a:pt x="1586753" y="170330"/>
                  <a:pt x="1559859" y="161365"/>
                </a:cubicBezTo>
                <a:cubicBezTo>
                  <a:pt x="1546412" y="156883"/>
                  <a:pt x="1531312" y="155781"/>
                  <a:pt x="1519518" y="147918"/>
                </a:cubicBezTo>
                <a:cubicBezTo>
                  <a:pt x="1506071" y="138953"/>
                  <a:pt x="1493945" y="127588"/>
                  <a:pt x="1479177" y="121024"/>
                </a:cubicBezTo>
                <a:cubicBezTo>
                  <a:pt x="1453271" y="109510"/>
                  <a:pt x="1425388" y="103095"/>
                  <a:pt x="1398494" y="94130"/>
                </a:cubicBezTo>
                <a:lnTo>
                  <a:pt x="1358153" y="80683"/>
                </a:lnTo>
                <a:cubicBezTo>
                  <a:pt x="1344706" y="76201"/>
                  <a:pt x="1331711" y="70016"/>
                  <a:pt x="1317812" y="67236"/>
                </a:cubicBezTo>
                <a:cubicBezTo>
                  <a:pt x="1295400" y="62754"/>
                  <a:pt x="1272888" y="58747"/>
                  <a:pt x="1250577" y="53789"/>
                </a:cubicBezTo>
                <a:cubicBezTo>
                  <a:pt x="1232536" y="49780"/>
                  <a:pt x="1214558" y="45418"/>
                  <a:pt x="1196788" y="40341"/>
                </a:cubicBezTo>
                <a:cubicBezTo>
                  <a:pt x="1183159" y="36447"/>
                  <a:pt x="1170535" y="28459"/>
                  <a:pt x="1156447" y="26894"/>
                </a:cubicBezTo>
                <a:cubicBezTo>
                  <a:pt x="1129717" y="23924"/>
                  <a:pt x="1134035" y="29135"/>
                  <a:pt x="1102659" y="26894"/>
                </a:cubicBezTo>
                <a:close/>
              </a:path>
            </a:pathLst>
          </a:custGeom>
          <a:noFill/>
          <a:ln w="38100" cap="flat" cmpd="sng">
            <a:solidFill>
              <a:srgbClr val="94209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6"/>
          <p:cNvSpPr/>
          <p:nvPr/>
        </p:nvSpPr>
        <p:spPr>
          <a:xfrm>
            <a:off x="5365377" y="3146612"/>
            <a:ext cx="1707775" cy="79929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Cell Type Analysis</a:t>
            </a: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262A6-3507-F43E-99AF-56AA8ECA2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</p:spPr>
        <p:txBody>
          <a:bodyPr/>
          <a:lstStyle/>
          <a:p>
            <a:r>
              <a:rPr lang="en-US" dirty="0"/>
              <a:t>Substantial effort to use </a:t>
            </a:r>
            <a:r>
              <a:rPr lang="en-US" dirty="0" err="1"/>
              <a:t>scRNAseq</a:t>
            </a:r>
            <a:r>
              <a:rPr lang="en-US" dirty="0"/>
              <a:t> to identify the type of cells</a:t>
            </a:r>
          </a:p>
          <a:p>
            <a:r>
              <a:rPr lang="en-US" dirty="0"/>
              <a:t>Cell can be organized into groups based on similar features; </a:t>
            </a:r>
          </a:p>
          <a:p>
            <a:pPr lvl="1"/>
            <a:r>
              <a:rPr lang="en-US" dirty="0"/>
              <a:t>Expression (gene/protein)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lineage</a:t>
            </a:r>
          </a:p>
          <a:p>
            <a:r>
              <a:rPr lang="en-US" dirty="0"/>
              <a:t>Flow cytometry </a:t>
            </a:r>
          </a:p>
          <a:p>
            <a:pPr lvl="1"/>
            <a:r>
              <a:rPr lang="en-US" dirty="0"/>
              <a:t>Antibodies</a:t>
            </a:r>
          </a:p>
          <a:p>
            <a:pPr lvl="1"/>
            <a:r>
              <a:rPr lang="en-US" dirty="0"/>
              <a:t>Clusters based on expression</a:t>
            </a:r>
          </a:p>
          <a:p>
            <a:r>
              <a:rPr lang="en-US" dirty="0" err="1"/>
              <a:t>scRNAseq</a:t>
            </a:r>
            <a:endParaRPr lang="en-US" dirty="0"/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Clusters based on expression</a:t>
            </a:r>
          </a:p>
        </p:txBody>
      </p:sp>
    </p:spTree>
    <p:extLst>
      <p:ext uri="{BB962C8B-B14F-4D97-AF65-F5344CB8AC3E}">
        <p14:creationId xmlns:p14="http://schemas.microsoft.com/office/powerpoint/2010/main" val="2278170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Cell Type Classification</a:t>
            </a: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262A6-3507-F43E-99AF-56AA8ECA2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</p:spPr>
        <p:txBody>
          <a:bodyPr/>
          <a:lstStyle/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 methods</a:t>
            </a:r>
          </a:p>
          <a:p>
            <a:pPr lvl="1"/>
            <a:r>
              <a:rPr lang="en-US" dirty="0"/>
              <a:t>Known cell marker genes</a:t>
            </a:r>
          </a:p>
          <a:p>
            <a:pPr lvl="1"/>
            <a:r>
              <a:rPr lang="en-US" dirty="0"/>
              <a:t>Manual annotation</a:t>
            </a:r>
          </a:p>
          <a:p>
            <a:pPr lvl="1"/>
            <a:r>
              <a:rPr lang="en-US" dirty="0"/>
              <a:t>Examples: Graphical models (Seurat clustering), RACEID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Reference dataset</a:t>
            </a:r>
          </a:p>
          <a:p>
            <a:pPr lvl="1"/>
            <a:r>
              <a:rPr lang="en-US" dirty="0"/>
              <a:t>Model (training/testing)</a:t>
            </a:r>
          </a:p>
          <a:p>
            <a:pPr lvl="1"/>
            <a:r>
              <a:rPr lang="en-US" dirty="0"/>
              <a:t>Examples: Correlation based methods, </a:t>
            </a:r>
            <a:r>
              <a:rPr lang="en-US" dirty="0" err="1"/>
              <a:t>singleR</a:t>
            </a:r>
            <a:r>
              <a:rPr lang="en-US" dirty="0"/>
              <a:t>, </a:t>
            </a:r>
            <a:r>
              <a:rPr lang="en-US" dirty="0" err="1"/>
              <a:t>scPred</a:t>
            </a:r>
            <a:r>
              <a:rPr lang="en-US" dirty="0"/>
              <a:t>, CHETAH</a:t>
            </a:r>
          </a:p>
          <a:p>
            <a:pPr marL="5524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Manual annotation</a:t>
            </a: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</a:t>
            </a:r>
            <a:endParaRPr lang="en-US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0FED2-72B2-F4DC-38BA-E66561F1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42" y="1624947"/>
            <a:ext cx="7254269" cy="4479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1868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Supervised example - </a:t>
            </a:r>
            <a:r>
              <a:rPr lang="en-US" dirty="0" err="1"/>
              <a:t>SingleR</a:t>
            </a: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SingleR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6B1C1-318C-D8FD-AF16-69210116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851" y="1200712"/>
            <a:ext cx="8432253" cy="5325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20DE54-8059-8D0C-FA0B-CFC7C18612DE}"/>
              </a:ext>
            </a:extLst>
          </p:cNvPr>
          <p:cNvSpPr txBox="1"/>
          <p:nvPr/>
        </p:nvSpPr>
        <p:spPr>
          <a:xfrm>
            <a:off x="2246585" y="6545406"/>
            <a:ext cx="9151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Aran, D. et al. Nat Immunol 20, 163-172 (2019). https://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pubmed.ncbi.nlm.nih.gov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/30643263/</a:t>
            </a:r>
          </a:p>
        </p:txBody>
      </p:sp>
    </p:spTree>
    <p:extLst>
      <p:ext uri="{BB962C8B-B14F-4D97-AF65-F5344CB8AC3E}">
        <p14:creationId xmlns:p14="http://schemas.microsoft.com/office/powerpoint/2010/main" val="758009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/>
          <p:nvPr/>
        </p:nvSpPr>
        <p:spPr>
          <a:xfrm>
            <a:off x="257908" y="2857400"/>
            <a:ext cx="5838092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The home for lost slides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Differential Expression: KO vs WT</a:t>
            </a:r>
            <a:endParaRPr/>
          </a:p>
        </p:txBody>
      </p:sp>
      <p:pic>
        <p:nvPicPr>
          <p:cNvPr id="510" name="Google Shape;51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458" y="2554942"/>
            <a:ext cx="2554740" cy="244750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Marker Finding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4787" y="2554942"/>
            <a:ext cx="2554740" cy="244750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7"/>
          <p:cNvSpPr txBox="1"/>
          <p:nvPr/>
        </p:nvSpPr>
        <p:spPr>
          <a:xfrm>
            <a:off x="3458801" y="5273647"/>
            <a:ext cx="15703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Knockout</a:t>
            </a:r>
            <a:endParaRPr/>
          </a:p>
        </p:txBody>
      </p:sp>
      <p:sp>
        <p:nvSpPr>
          <p:cNvPr id="514" name="Google Shape;514;p27"/>
          <p:cNvSpPr txBox="1"/>
          <p:nvPr/>
        </p:nvSpPr>
        <p:spPr>
          <a:xfrm>
            <a:off x="7162802" y="5273647"/>
            <a:ext cx="15703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Wildtype</a:t>
            </a: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5737360" y="3520242"/>
            <a:ext cx="1087098" cy="51690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Single Cell Browsers</a:t>
            </a:r>
            <a:endParaRPr/>
          </a:p>
        </p:txBody>
      </p:sp>
      <p:sp>
        <p:nvSpPr>
          <p:cNvPr id="425" name="Google Shape;425;p28"/>
          <p:cNvSpPr txBox="1">
            <a:spLocks noGrp="1"/>
          </p:cNvSpPr>
          <p:nvPr>
            <p:ph type="body" idx="1"/>
          </p:nvPr>
        </p:nvSpPr>
        <p:spPr>
          <a:xfrm>
            <a:off x="495588" y="1449373"/>
            <a:ext cx="5094984" cy="499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585" lvl="0" indent="-5079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dirty="0" err="1"/>
              <a:t>CellXGene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dirty="0"/>
              <a:t>In galaxy soon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https://cellxgene.cziscience.com/e/9df60c57-fdf3-4e93-828e-fe9303f20438.cxg/</a:t>
            </a:r>
            <a:endParaRPr dirty="0"/>
          </a:p>
          <a:p>
            <a:pPr marL="609584" lvl="0" indent="-507987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dirty="0" err="1"/>
              <a:t>iSEE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dirty="0"/>
              <a:t>Requires different file format</a:t>
            </a:r>
            <a:endParaRPr dirty="0"/>
          </a:p>
          <a:p>
            <a:pPr marL="609585" lvl="0" indent="-5079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dirty="0" err="1"/>
              <a:t>CellLoupe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dirty="0"/>
              <a:t>Desktop application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dirty="0"/>
              <a:t>Proprietary 10X software for 10X data only</a:t>
            </a:r>
            <a:endParaRPr dirty="0"/>
          </a:p>
          <a:p>
            <a:pPr marL="609585" lvl="0" indent="-3555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endParaRPr dirty="0"/>
          </a:p>
          <a:p>
            <a:pPr marL="609585" lvl="0" indent="-3555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endParaRPr dirty="0"/>
          </a:p>
        </p:txBody>
      </p:sp>
      <p:pic>
        <p:nvPicPr>
          <p:cNvPr id="426" name="Google Shape;42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6203" y="1992293"/>
            <a:ext cx="5920209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 txBox="1"/>
          <p:nvPr/>
        </p:nvSpPr>
        <p:spPr>
          <a:xfrm>
            <a:off x="257908" y="2857400"/>
            <a:ext cx="5838092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Finishing up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7e3e89228_0_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to from here?</a:t>
            </a:r>
            <a:endParaRPr/>
          </a:p>
        </p:txBody>
      </p:sp>
      <p:sp>
        <p:nvSpPr>
          <p:cNvPr id="433" name="Google Shape;433;g127e3e89228_0_7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400" cy="499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US" dirty="0"/>
              <a:t>The data is now ready for biological analysis. </a:t>
            </a:r>
            <a:endParaRPr dirty="0"/>
          </a:p>
          <a:p>
            <a:pPr marL="457200" lvl="0" indent="-381000" algn="l" rtl="0">
              <a:spcBef>
                <a:spcPts val="667"/>
              </a:spcBef>
              <a:spcAft>
                <a:spcPts val="0"/>
              </a:spcAft>
              <a:buSzPts val="2400"/>
              <a:buChar char="●"/>
            </a:pPr>
            <a:r>
              <a:rPr lang="en-AU" dirty="0"/>
              <a:t>Keep plotting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Load annotated data into a cell browser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Share with a </a:t>
            </a:r>
            <a:r>
              <a:rPr lang="en-US" dirty="0" err="1"/>
              <a:t>collegue</a:t>
            </a:r>
            <a:endParaRPr dirty="0"/>
          </a:p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" name="Google Shape;434;g127e3e89228_0_7"/>
          <p:cNvSpPr txBox="1"/>
          <p:nvPr/>
        </p:nvSpPr>
        <p:spPr>
          <a:xfrm>
            <a:off x="8879323" y="4707600"/>
            <a:ext cx="3167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Trajectories </a:t>
            </a:r>
            <a:endParaRPr sz="2000" b="1" i="0" u="none" strike="noStrike" cap="none">
              <a:solidFill>
                <a:srgbClr val="9416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41651"/>
                </a:solidFill>
              </a:rPr>
              <a:t>Differential expression</a:t>
            </a:r>
            <a:endParaRPr sz="2000" b="1">
              <a:solidFill>
                <a:srgbClr val="94165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Multiomics</a:t>
            </a:r>
            <a:endParaRPr sz="1900" b="1" i="0" u="none" strike="noStrike" cap="none">
              <a:solidFill>
                <a:srgbClr val="9416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Ligand-receptor interactions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 b="1" i="0" u="none" strike="noStrike" cap="none">
              <a:solidFill>
                <a:srgbClr val="9416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Single Cell RNAseq Analysis Workflow</a:t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8415933" y="5857406"/>
            <a:ext cx="2085300" cy="9643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More!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10549740" y="4622355"/>
            <a:ext cx="1654299" cy="22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Differential expression </a:t>
            </a:r>
            <a:r>
              <a:rPr lang="en-US" sz="18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Trajectories </a:t>
            </a:r>
            <a:endParaRPr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Multiomics</a:t>
            </a:r>
            <a:endParaRPr sz="1600" b="1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Ligand-receptor interactions</a:t>
            </a:r>
            <a:endParaRPr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600" b="1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9"/>
          <p:cNvCxnSpPr/>
          <p:nvPr/>
        </p:nvCxnSpPr>
        <p:spPr>
          <a:xfrm>
            <a:off x="0" y="270832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4A7C3B-C8E6-6339-CE79-9C69B667BADB}"/>
              </a:ext>
            </a:extLst>
          </p:cNvPr>
          <p:cNvGrpSpPr/>
          <p:nvPr/>
        </p:nvGrpSpPr>
        <p:grpSpPr>
          <a:xfrm>
            <a:off x="1740915" y="1203422"/>
            <a:ext cx="7891750" cy="4368715"/>
            <a:chOff x="1740915" y="1203422"/>
            <a:chExt cx="7891750" cy="4368715"/>
          </a:xfrm>
        </p:grpSpPr>
        <p:sp>
          <p:nvSpPr>
            <p:cNvPr id="118" name="Google Shape;118;p9"/>
            <p:cNvSpPr/>
            <p:nvPr/>
          </p:nvSpPr>
          <p:spPr>
            <a:xfrm>
              <a:off x="4229396" y="2811300"/>
              <a:ext cx="2085300" cy="345900"/>
            </a:xfrm>
            <a:prstGeom prst="rect">
              <a:avLst/>
            </a:prstGeom>
            <a:solidFill>
              <a:srgbClr val="4E8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Cell QC + Filter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3399903" y="2275341"/>
              <a:ext cx="2085300" cy="345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Count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5058884" y="3347244"/>
              <a:ext cx="2085300" cy="3459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Normalisation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5888378" y="3883203"/>
              <a:ext cx="2085300" cy="345900"/>
            </a:xfrm>
            <a:prstGeom prst="rect">
              <a:avLst/>
            </a:prstGeom>
            <a:solidFill>
              <a:srgbClr val="005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Reduce dimensions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6717871" y="4419163"/>
              <a:ext cx="2085300" cy="345900"/>
            </a:xfrm>
            <a:prstGeom prst="rect">
              <a:avLst/>
            </a:prstGeom>
            <a:solidFill>
              <a:srgbClr val="521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7547365" y="4955122"/>
              <a:ext cx="2085300" cy="345900"/>
            </a:xfrm>
            <a:prstGeom prst="rect">
              <a:avLst/>
            </a:prstGeom>
            <a:solidFill>
              <a:srgbClr val="942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Marker Finding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2570409" y="1739394"/>
              <a:ext cx="2085300" cy="345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Align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1740915" y="1203422"/>
              <a:ext cx="2085300" cy="345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Sequence QC</a:t>
              </a:r>
              <a:endParaRPr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 rot="-8988708">
              <a:off x="6598033" y="4500219"/>
              <a:ext cx="957943" cy="10719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309" y="41136"/>
                  </a:moveTo>
                  <a:cubicBezTo>
                    <a:pt x="22674" y="22780"/>
                    <a:pt x="40005" y="10701"/>
                    <a:pt x="59355" y="10436"/>
                  </a:cubicBezTo>
                  <a:cubicBezTo>
                    <a:pt x="78706" y="10171"/>
                    <a:pt x="96345" y="21772"/>
                    <a:pt x="104184" y="39920"/>
                  </a:cubicBezTo>
                  <a:lnTo>
                    <a:pt x="115635" y="38262"/>
                  </a:lnTo>
                  <a:lnTo>
                    <a:pt x="104567" y="53550"/>
                  </a:lnTo>
                  <a:lnTo>
                    <a:pt x="86020" y="42548"/>
                  </a:lnTo>
                  <a:lnTo>
                    <a:pt x="97462" y="40892"/>
                  </a:lnTo>
                  <a:cubicBezTo>
                    <a:pt x="90249" y="25398"/>
                    <a:pt x="74996" y="15802"/>
                    <a:pt x="58540" y="16406"/>
                  </a:cubicBezTo>
                  <a:cubicBezTo>
                    <a:pt x="42083" y="17010"/>
                    <a:pt x="27510" y="27701"/>
                    <a:pt x="21352" y="4368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-8988708">
              <a:off x="5051898" y="3382213"/>
              <a:ext cx="957943" cy="10719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309" y="41136"/>
                  </a:moveTo>
                  <a:cubicBezTo>
                    <a:pt x="22674" y="22780"/>
                    <a:pt x="40005" y="10701"/>
                    <a:pt x="59355" y="10436"/>
                  </a:cubicBezTo>
                  <a:cubicBezTo>
                    <a:pt x="78706" y="10171"/>
                    <a:pt x="96345" y="21772"/>
                    <a:pt x="104184" y="39920"/>
                  </a:cubicBezTo>
                  <a:lnTo>
                    <a:pt x="115635" y="38262"/>
                  </a:lnTo>
                  <a:lnTo>
                    <a:pt x="104567" y="53550"/>
                  </a:lnTo>
                  <a:lnTo>
                    <a:pt x="86020" y="42548"/>
                  </a:lnTo>
                  <a:lnTo>
                    <a:pt x="97462" y="40892"/>
                  </a:lnTo>
                  <a:cubicBezTo>
                    <a:pt x="90249" y="25398"/>
                    <a:pt x="74996" y="15802"/>
                    <a:pt x="58540" y="16406"/>
                  </a:cubicBezTo>
                  <a:cubicBezTo>
                    <a:pt x="42083" y="17010"/>
                    <a:pt x="27510" y="27701"/>
                    <a:pt x="21352" y="4368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 rot="-8988708">
              <a:off x="5807940" y="3994494"/>
              <a:ext cx="957943" cy="10719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309" y="41136"/>
                  </a:moveTo>
                  <a:cubicBezTo>
                    <a:pt x="22674" y="22780"/>
                    <a:pt x="40005" y="10701"/>
                    <a:pt x="59355" y="10436"/>
                  </a:cubicBezTo>
                  <a:cubicBezTo>
                    <a:pt x="78706" y="10171"/>
                    <a:pt x="96345" y="21772"/>
                    <a:pt x="104184" y="39920"/>
                  </a:cubicBezTo>
                  <a:lnTo>
                    <a:pt x="115635" y="38262"/>
                  </a:lnTo>
                  <a:lnTo>
                    <a:pt x="104567" y="53550"/>
                  </a:lnTo>
                  <a:lnTo>
                    <a:pt x="86020" y="42548"/>
                  </a:lnTo>
                  <a:lnTo>
                    <a:pt x="97462" y="40892"/>
                  </a:lnTo>
                  <a:cubicBezTo>
                    <a:pt x="90249" y="25398"/>
                    <a:pt x="74996" y="15802"/>
                    <a:pt x="58540" y="16406"/>
                  </a:cubicBezTo>
                  <a:cubicBezTo>
                    <a:pt x="42083" y="17010"/>
                    <a:pt x="27510" y="27701"/>
                    <a:pt x="21352" y="4368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 rot="-8988708">
              <a:off x="4189277" y="2811285"/>
              <a:ext cx="957943" cy="10719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309" y="41136"/>
                  </a:moveTo>
                  <a:cubicBezTo>
                    <a:pt x="22674" y="22780"/>
                    <a:pt x="40005" y="10701"/>
                    <a:pt x="59355" y="10436"/>
                  </a:cubicBezTo>
                  <a:cubicBezTo>
                    <a:pt x="78706" y="10171"/>
                    <a:pt x="96345" y="21772"/>
                    <a:pt x="104184" y="39920"/>
                  </a:cubicBezTo>
                  <a:lnTo>
                    <a:pt x="115635" y="38262"/>
                  </a:lnTo>
                  <a:lnTo>
                    <a:pt x="104567" y="53550"/>
                  </a:lnTo>
                  <a:lnTo>
                    <a:pt x="86020" y="42548"/>
                  </a:lnTo>
                  <a:lnTo>
                    <a:pt x="97462" y="40892"/>
                  </a:lnTo>
                  <a:cubicBezTo>
                    <a:pt x="90249" y="25398"/>
                    <a:pt x="74996" y="15802"/>
                    <a:pt x="58540" y="16406"/>
                  </a:cubicBezTo>
                  <a:cubicBezTo>
                    <a:pt x="42083" y="17010"/>
                    <a:pt x="27510" y="27701"/>
                    <a:pt x="21352" y="4368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9"/>
          <p:cNvSpPr/>
          <p:nvPr/>
        </p:nvSpPr>
        <p:spPr>
          <a:xfrm>
            <a:off x="39968" y="2243015"/>
            <a:ext cx="34018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Raw data to Counts Matrix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7818661" y="2788384"/>
            <a:ext cx="43460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Counts matrix </a:t>
            </a:r>
            <a:r>
              <a:rPr lang="en-US" sz="2000" b="1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scRNAseq</a:t>
            </a:r>
            <a:r>
              <a:rPr lang="en-US" sz="20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analysis</a:t>
            </a:r>
            <a:endParaRPr dirty="0"/>
          </a:p>
        </p:txBody>
      </p:sp>
      <p:sp>
        <p:nvSpPr>
          <p:cNvPr id="3" name="Google Shape;134;p9">
            <a:extLst>
              <a:ext uri="{FF2B5EF4-FFF2-40B4-BE49-F238E27FC236}">
                <a16:creationId xmlns:a16="http://schemas.microsoft.com/office/drawing/2014/main" id="{211E5B05-7D48-5FFA-C937-2C92FF822564}"/>
              </a:ext>
            </a:extLst>
          </p:cNvPr>
          <p:cNvSpPr/>
          <p:nvPr/>
        </p:nvSpPr>
        <p:spPr>
          <a:xfrm>
            <a:off x="2783565" y="4525192"/>
            <a:ext cx="43460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Today’s workshop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BAAF0EB-BA52-8869-A4E3-C7B508586353}"/>
              </a:ext>
            </a:extLst>
          </p:cNvPr>
          <p:cNvSpPr/>
          <p:nvPr/>
        </p:nvSpPr>
        <p:spPr>
          <a:xfrm rot="18762363">
            <a:off x="5006967" y="2644575"/>
            <a:ext cx="337009" cy="3681251"/>
          </a:xfrm>
          <a:prstGeom prst="leftBrace">
            <a:avLst>
              <a:gd name="adj1" fmla="val 8333"/>
              <a:gd name="adj2" fmla="val 52424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77;p12">
            <a:extLst>
              <a:ext uri="{FF2B5EF4-FFF2-40B4-BE49-F238E27FC236}">
                <a16:creationId xmlns:a16="http://schemas.microsoft.com/office/drawing/2014/main" id="{C14A688E-F933-95BA-030B-270A1007E3F8}"/>
              </a:ext>
            </a:extLst>
          </p:cNvPr>
          <p:cNvSpPr/>
          <p:nvPr/>
        </p:nvSpPr>
        <p:spPr>
          <a:xfrm>
            <a:off x="7547365" y="5347709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Types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9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Rdsfasdf</a:t>
            </a:r>
            <a:endParaRPr/>
          </a:p>
        </p:txBody>
      </p:sp>
      <p:sp>
        <p:nvSpPr>
          <p:cNvPr id="568" name="Google Shape;568;p39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585" lvl="0" indent="-3555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/>
        </p:nvSpPr>
        <p:spPr>
          <a:xfrm>
            <a:off x="-12357" y="3850550"/>
            <a:ext cx="3033486" cy="3033486"/>
          </a:xfrm>
          <a:prstGeom prst="rtTriangle">
            <a:avLst/>
          </a:prstGeom>
          <a:solidFill>
            <a:srgbClr val="76D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Raw data to Counts Matrix</a:t>
            </a:r>
            <a:endParaRPr/>
          </a:p>
        </p:txBody>
      </p:sp>
      <p:sp>
        <p:nvSpPr>
          <p:cNvPr id="142" name="Google Shape;142;p10"/>
          <p:cNvSpPr/>
          <p:nvPr/>
        </p:nvSpPr>
        <p:spPr>
          <a:xfrm>
            <a:off x="2222307" y="3006294"/>
            <a:ext cx="1261602" cy="1091124"/>
          </a:xfrm>
          <a:prstGeom prst="flowChartMultidocumen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&gt; read1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CAGCGATTACAC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&gt; read2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CACACCGGCAG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3" name="Google Shape;143;p10"/>
          <p:cNvGrpSpPr/>
          <p:nvPr/>
        </p:nvGrpSpPr>
        <p:grpSpPr>
          <a:xfrm>
            <a:off x="4777080" y="2840745"/>
            <a:ext cx="1950124" cy="1181456"/>
            <a:chOff x="2676150" y="1947182"/>
            <a:chExt cx="2216050" cy="1359559"/>
          </a:xfrm>
        </p:grpSpPr>
        <p:pic>
          <p:nvPicPr>
            <p:cNvPr id="144" name="Google Shape;144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46875" y="2081275"/>
              <a:ext cx="1682275" cy="112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0"/>
            <p:cNvSpPr txBox="1"/>
            <p:nvPr/>
          </p:nvSpPr>
          <p:spPr>
            <a:xfrm rot="487214">
              <a:off x="3168580" y="2081040"/>
              <a:ext cx="1231851" cy="389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CACACCGGCAG</a:t>
              </a:r>
              <a:endParaRPr sz="14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6" name="Google Shape;146;p10"/>
            <p:cNvSpPr txBox="1"/>
            <p:nvPr/>
          </p:nvSpPr>
          <p:spPr>
            <a:xfrm rot="487214">
              <a:off x="3626505" y="2655935"/>
              <a:ext cx="1231851" cy="566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GTTACATCATGG</a:t>
              </a:r>
              <a:endParaRPr sz="14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7" name="Google Shape;147;p10"/>
            <p:cNvSpPr txBox="1"/>
            <p:nvPr/>
          </p:nvSpPr>
          <p:spPr>
            <a:xfrm rot="486903">
              <a:off x="2862431" y="2406457"/>
              <a:ext cx="1292139" cy="389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CTCACAGGACA</a:t>
              </a:r>
              <a:endParaRPr sz="14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8" name="Google Shape;148;p10"/>
            <p:cNvSpPr txBox="1"/>
            <p:nvPr/>
          </p:nvSpPr>
          <p:spPr>
            <a:xfrm rot="1746156">
              <a:off x="2715730" y="2134158"/>
              <a:ext cx="869699" cy="388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CTTTA</a:t>
              </a:r>
              <a:endParaRPr sz="14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49" name="Google Shape;149;p10"/>
          <p:cNvSpPr txBox="1"/>
          <p:nvPr/>
        </p:nvSpPr>
        <p:spPr>
          <a:xfrm>
            <a:off x="4932507" y="3983543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(aligned to genome)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2222307" y="2225093"/>
            <a:ext cx="179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reads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(fastq files)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4016901" y="3265493"/>
            <a:ext cx="442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"/>
          <p:cNvSpPr/>
          <p:nvPr/>
        </p:nvSpPr>
        <p:spPr>
          <a:xfrm>
            <a:off x="6923263" y="3324368"/>
            <a:ext cx="442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-12357" y="5523329"/>
            <a:ext cx="2163357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Tools: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starSOLO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CellRanger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Alevin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96D4E-CDFC-867F-DC3E-A29A357F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415" y="1941859"/>
            <a:ext cx="3905741" cy="27650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Why start with counts matrix?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84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https://www.ncbi.nlm.nih.gov/geo/query/acc.cgi?acc=GSE114802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A standard output of cellRanger (10X pipeline)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Often available for Public data!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2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6552" y="327350"/>
            <a:ext cx="3215281" cy="62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4">
            <a:alphaModFix/>
          </a:blip>
          <a:srcRect l="3798" t="78272" r="17399" b="7856"/>
          <a:stretch/>
        </p:blipFill>
        <p:spPr>
          <a:xfrm>
            <a:off x="473750" y="4098250"/>
            <a:ext cx="7162550" cy="2432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6"/>
          <p:cNvCxnSpPr>
            <a:endCxn id="226" idx="3"/>
          </p:cNvCxnSpPr>
          <p:nvPr/>
        </p:nvCxnSpPr>
        <p:spPr>
          <a:xfrm rot="10800000">
            <a:off x="7636300" y="5314449"/>
            <a:ext cx="642900" cy="539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0;p8">
            <a:extLst>
              <a:ext uri="{FF2B5EF4-FFF2-40B4-BE49-F238E27FC236}">
                <a16:creationId xmlns:a16="http://schemas.microsoft.com/office/drawing/2014/main" id="{633F000C-4492-758E-D6EC-22896DB0A795}"/>
              </a:ext>
            </a:extLst>
          </p:cNvPr>
          <p:cNvSpPr txBox="1"/>
          <p:nvPr/>
        </p:nvSpPr>
        <p:spPr>
          <a:xfrm>
            <a:off x="257908" y="2407138"/>
            <a:ext cx="5838092" cy="159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What we will cover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612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Counts Matrix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80D00-A3F4-D039-4D06-5905EA52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08" y="1118929"/>
            <a:ext cx="7060075" cy="4998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Counts matrix to single-cell analysis</a:t>
            </a:r>
            <a:endParaRPr/>
          </a:p>
        </p:txBody>
      </p:sp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0173" y="2183791"/>
            <a:ext cx="2377101" cy="227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2"/>
          <p:cNvGrpSpPr/>
          <p:nvPr/>
        </p:nvGrpSpPr>
        <p:grpSpPr>
          <a:xfrm>
            <a:off x="7467010" y="2793547"/>
            <a:ext cx="2377101" cy="2277325"/>
            <a:chOff x="7758812" y="2868927"/>
            <a:chExt cx="2377101" cy="2277325"/>
          </a:xfrm>
        </p:grpSpPr>
        <p:pic>
          <p:nvPicPr>
            <p:cNvPr id="171" name="Google Shape;171;p12"/>
            <p:cNvPicPr preferRelativeResize="0"/>
            <p:nvPr/>
          </p:nvPicPr>
          <p:blipFill rotWithShape="1">
            <a:blip r:embed="rId4">
              <a:alphaModFix amt="44000"/>
            </a:blip>
            <a:srcRect/>
            <a:stretch/>
          </p:blipFill>
          <p:spPr>
            <a:xfrm>
              <a:off x="7758812" y="2868927"/>
              <a:ext cx="2377101" cy="227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2"/>
            <p:cNvSpPr txBox="1"/>
            <p:nvPr/>
          </p:nvSpPr>
          <p:spPr>
            <a:xfrm>
              <a:off x="9401283" y="3620397"/>
              <a:ext cx="678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C01212"/>
                  </a:solidFill>
                  <a:latin typeface="Arial"/>
                  <a:ea typeface="Arial"/>
                  <a:cs typeface="Arial"/>
                  <a:sym typeface="Arial"/>
                </a:rPr>
                <a:t>Cenpf</a:t>
              </a:r>
              <a:endParaRPr sz="1100" b="1" i="0" u="none" strike="noStrike" cap="none">
                <a:solidFill>
                  <a:srgbClr val="C0121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C01212"/>
                  </a:solidFill>
                  <a:latin typeface="Arial"/>
                  <a:ea typeface="Arial"/>
                  <a:cs typeface="Arial"/>
                  <a:sym typeface="Arial"/>
                </a:rPr>
                <a:t>Mki67</a:t>
              </a:r>
              <a:endParaRPr sz="1100" b="1" i="0" u="none" strike="noStrike" cap="none">
                <a:solidFill>
                  <a:srgbClr val="C0121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C01212"/>
                  </a:solidFill>
                  <a:latin typeface="Arial"/>
                  <a:ea typeface="Arial"/>
                  <a:cs typeface="Arial"/>
                  <a:sym typeface="Arial"/>
                </a:rPr>
                <a:t>Top2a</a:t>
              </a:r>
              <a:endParaRPr sz="1100" b="1" i="0" u="none" strike="noStrike" cap="none">
                <a:solidFill>
                  <a:srgbClr val="C0121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12"/>
          <p:cNvSpPr/>
          <p:nvPr/>
        </p:nvSpPr>
        <p:spPr>
          <a:xfrm>
            <a:off x="1607434" y="4074612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1607434" y="4750598"/>
            <a:ext cx="2085300" cy="34590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Normalisation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4610173" y="4744082"/>
            <a:ext cx="2085300" cy="34590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dimensions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4610173" y="5426807"/>
            <a:ext cx="2085300" cy="345900"/>
          </a:xfrm>
          <a:prstGeom prst="rect">
            <a:avLst/>
          </a:prstGeom>
          <a:solidFill>
            <a:srgbClr val="521B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7618212" y="5426807"/>
            <a:ext cx="2085300" cy="345900"/>
          </a:xfrm>
          <a:prstGeom prst="rect">
            <a:avLst/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Marker Finding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12"/>
          <p:cNvCxnSpPr>
            <a:stCxn id="173" idx="2"/>
            <a:endCxn id="174" idx="0"/>
          </p:cNvCxnSpPr>
          <p:nvPr/>
        </p:nvCxnSpPr>
        <p:spPr>
          <a:xfrm>
            <a:off x="2650084" y="4420512"/>
            <a:ext cx="0" cy="3300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9" name="Google Shape;179;p12"/>
          <p:cNvCxnSpPr>
            <a:stCxn id="174" idx="3"/>
            <a:endCxn id="175" idx="1"/>
          </p:cNvCxnSpPr>
          <p:nvPr/>
        </p:nvCxnSpPr>
        <p:spPr>
          <a:xfrm rot="10800000" flipH="1">
            <a:off x="3692734" y="4916948"/>
            <a:ext cx="917400" cy="66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" name="Google Shape;180;p12"/>
          <p:cNvCxnSpPr>
            <a:stCxn id="175" idx="2"/>
            <a:endCxn id="176" idx="0"/>
          </p:cNvCxnSpPr>
          <p:nvPr/>
        </p:nvCxnSpPr>
        <p:spPr>
          <a:xfrm>
            <a:off x="5652823" y="5089982"/>
            <a:ext cx="0" cy="3369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1" name="Google Shape;181;p12"/>
          <p:cNvCxnSpPr>
            <a:stCxn id="176" idx="3"/>
            <a:endCxn id="177" idx="1"/>
          </p:cNvCxnSpPr>
          <p:nvPr/>
        </p:nvCxnSpPr>
        <p:spPr>
          <a:xfrm>
            <a:off x="6695473" y="5599757"/>
            <a:ext cx="9228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E99CB3B-E723-4F00-E7B2-948299A3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03" y="1725032"/>
            <a:ext cx="3036741" cy="2149820"/>
          </a:xfrm>
          <a:prstGeom prst="rect">
            <a:avLst/>
          </a:prstGeom>
        </p:spPr>
      </p:pic>
      <p:sp>
        <p:nvSpPr>
          <p:cNvPr id="3" name="Google Shape;177;p12">
            <a:extLst>
              <a:ext uri="{FF2B5EF4-FFF2-40B4-BE49-F238E27FC236}">
                <a16:creationId xmlns:a16="http://schemas.microsoft.com/office/drawing/2014/main" id="{14A36CAD-B54C-9266-AAB1-48317569015D}"/>
              </a:ext>
            </a:extLst>
          </p:cNvPr>
          <p:cNvSpPr/>
          <p:nvPr/>
        </p:nvSpPr>
        <p:spPr>
          <a:xfrm>
            <a:off x="7612910" y="5955692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Types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QCIF2020">
      <a:dk1>
        <a:srgbClr val="1E1E1E"/>
      </a:dk1>
      <a:lt1>
        <a:srgbClr val="FFFFFF"/>
      </a:lt1>
      <a:dk2>
        <a:srgbClr val="000000"/>
      </a:dk2>
      <a:lt2>
        <a:srgbClr val="A3A6A3"/>
      </a:lt2>
      <a:accent1>
        <a:srgbClr val="005FAB"/>
      </a:accent1>
      <a:accent2>
        <a:srgbClr val="EBA700"/>
      </a:accent2>
      <a:accent3>
        <a:srgbClr val="DD3B27"/>
      </a:accent3>
      <a:accent4>
        <a:srgbClr val="6EB9E1"/>
      </a:accent4>
      <a:accent5>
        <a:srgbClr val="53AE3A"/>
      </a:accent5>
      <a:accent6>
        <a:srgbClr val="A3A6A3"/>
      </a:accent6>
      <a:hlink>
        <a:srgbClr val="005FAB"/>
      </a:hlink>
      <a:folHlink>
        <a:srgbClr val="7878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plate QFAB - 2019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2528A"/>
      </a:hlink>
      <a:folHlink>
        <a:srgbClr val="0252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plate QFAB - 2019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2528A"/>
      </a:hlink>
      <a:folHlink>
        <a:srgbClr val="0252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6219</TotalTime>
  <Words>1224</Words>
  <Application>Microsoft Macintosh PowerPoint</Application>
  <PresentationFormat>Widescreen</PresentationFormat>
  <Paragraphs>356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Calibri</vt:lpstr>
      <vt:lpstr>Arial</vt:lpstr>
      <vt:lpstr>Courier New</vt:lpstr>
      <vt:lpstr>Noto Sans Symbols</vt:lpstr>
      <vt:lpstr>Roboto Mono</vt:lpstr>
      <vt:lpstr>Poppins</vt:lpstr>
      <vt:lpstr>Covers</vt:lpstr>
      <vt:lpstr>1_Template QFAB - 2019</vt:lpstr>
      <vt:lpstr>2_Template QFAB - 2019</vt:lpstr>
      <vt:lpstr>Single Cell RNAseq Analysis in R with Seurat</vt:lpstr>
      <vt:lpstr>PowerPoint Presentation</vt:lpstr>
      <vt:lpstr>Single Cell RNAseq</vt:lpstr>
      <vt:lpstr>Single Cell RNAseq Analysis Workflow</vt:lpstr>
      <vt:lpstr>Raw data to Counts Matrix</vt:lpstr>
      <vt:lpstr>Why start with counts matrix?</vt:lpstr>
      <vt:lpstr>PowerPoint Presentation</vt:lpstr>
      <vt:lpstr>Counts Matrix</vt:lpstr>
      <vt:lpstr>Counts matrix to single-cell analysis</vt:lpstr>
      <vt:lpstr>PowerPoint Presentation</vt:lpstr>
      <vt:lpstr>Technology landscape</vt:lpstr>
      <vt:lpstr>Downstream analyses</vt:lpstr>
      <vt:lpstr>PowerPoint Presentation</vt:lpstr>
      <vt:lpstr>Single cell RNAseq Analysis Ecosystems</vt:lpstr>
      <vt:lpstr>Single cell RNAseq Analysis Ecosystems</vt:lpstr>
      <vt:lpstr>Why Seurat?</vt:lpstr>
      <vt:lpstr>Compute requirements</vt:lpstr>
      <vt:lpstr>PowerPoint Presentation</vt:lpstr>
      <vt:lpstr>Counts Matrix</vt:lpstr>
      <vt:lpstr>Loading a counts matrix</vt:lpstr>
      <vt:lpstr>Filter Cells</vt:lpstr>
      <vt:lpstr>Filter Genes</vt:lpstr>
      <vt:lpstr>Mitochondrial Content</vt:lpstr>
      <vt:lpstr>Filtered Counts matrix</vt:lpstr>
      <vt:lpstr>Normalisation</vt:lpstr>
      <vt:lpstr>Highly variable Genes</vt:lpstr>
      <vt:lpstr>PCA</vt:lpstr>
      <vt:lpstr>Graph</vt:lpstr>
      <vt:lpstr>Clustering</vt:lpstr>
      <vt:lpstr>Differential Expression: Cluster Markers</vt:lpstr>
      <vt:lpstr>Cell Type Analysis</vt:lpstr>
      <vt:lpstr>Cell Type Classification</vt:lpstr>
      <vt:lpstr>Manual annotation</vt:lpstr>
      <vt:lpstr>Supervised example - SingleR</vt:lpstr>
      <vt:lpstr>PowerPoint Presentation</vt:lpstr>
      <vt:lpstr>Differential Expression: KO vs WT</vt:lpstr>
      <vt:lpstr>Single Cell Browsers</vt:lpstr>
      <vt:lpstr>PowerPoint Presentation</vt:lpstr>
      <vt:lpstr>Where to from here?</vt:lpstr>
      <vt:lpstr>Rdsfasdf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RNAseq Analysis with Galaxy</dc:title>
  <cp:lastModifiedBy>Sarah Williams</cp:lastModifiedBy>
  <cp:revision>14</cp:revision>
  <dcterms:modified xsi:type="dcterms:W3CDTF">2022-08-22T23:29:11Z</dcterms:modified>
</cp:coreProperties>
</file>